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4"/>
  </p:sldMasterIdLst>
  <p:notesMasterIdLst>
    <p:notesMasterId r:id="rId7"/>
  </p:notesMasterIdLst>
  <p:sldIdLst>
    <p:sldId id="372" r:id="rId5"/>
    <p:sldId id="373" r:id="rId6"/>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1457D07-981D-DA9E-B965-3085BA504FDC}" name="Trang Nguyen" initials="TN" userId="S::trnguyen@uef.fi::d5280366-562c-4cf0-bb7c-ae974c00dcff" providerId="AD"/>
  <p188:author id="{21AC9624-004E-CAC1-EDB6-BA65FF050442}" name="Hayley Trowbridge" initials="HT" userId="S::hayley_peoplesvoicemedia.co.uk#ext#@studentuef.onmicrosoft.com::8d2bff5c-ea5f-4b46-8a64-c5e88909eaa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rang Nguyen" initials="TN" lastIdx="28" clrIdx="0">
    <p:extLst>
      <p:ext uri="{19B8F6BF-5375-455C-9EA6-DF929625EA0E}">
        <p15:presenceInfo xmlns:p15="http://schemas.microsoft.com/office/powerpoint/2012/main" userId="S::trnguyen@uef.fi::d5280366-562c-4cf0-bb7c-ae974c00dcff" providerId="AD"/>
      </p:ext>
    </p:extLst>
  </p:cmAuthor>
  <p:cmAuthor id="2" name="Guest User" initials="GU" lastIdx="7" clrIdx="1">
    <p:extLst>
      <p:ext uri="{19B8F6BF-5375-455C-9EA6-DF929625EA0E}">
        <p15:presenceInfo xmlns:p15="http://schemas.microsoft.com/office/powerpoint/2012/main" userId="S::urn:spo:anon#e295d3b54a41dccf79cf51fc30223e07825865f4c8ec341ec316e4ebcaae4e36::" providerId="AD"/>
      </p:ext>
    </p:extLst>
  </p:cmAuthor>
  <p:cmAuthor id="3" name="Guest User" initials="GU [2]" lastIdx="1" clrIdx="2">
    <p:extLst>
      <p:ext uri="{19B8F6BF-5375-455C-9EA6-DF929625EA0E}">
        <p15:presenceInfo xmlns:p15="http://schemas.microsoft.com/office/powerpoint/2012/main" userId="S::urn:spo:anon#5255dc26cd547c7991fca30facf776d32b3f7778c758d74f9848ee1c1be7d208::" providerId="AD"/>
      </p:ext>
    </p:extLst>
  </p:cmAuthor>
  <p:cmAuthor id="4" name="Guest User" initials="GU [3]" lastIdx="10" clrIdx="3">
    <p:extLst>
      <p:ext uri="{19B8F6BF-5375-455C-9EA6-DF929625EA0E}">
        <p15:presenceInfo xmlns:p15="http://schemas.microsoft.com/office/powerpoint/2012/main" userId="S::urn:spo:anon#c83150464e2bf34a20c349c621009c02417003a2285cbc20106be13216004797::" providerId="AD"/>
      </p:ext>
    </p:extLst>
  </p:cmAuthor>
  <p:cmAuthor id="5" name="Hayley Trowbridge" initials="HT" lastIdx="11" clrIdx="4">
    <p:extLst>
      <p:ext uri="{19B8F6BF-5375-455C-9EA6-DF929625EA0E}">
        <p15:presenceInfo xmlns:p15="http://schemas.microsoft.com/office/powerpoint/2012/main" userId="S::hayley_peoplesvoicemedia.co.uk#ext#@studentuef.onmicrosoft.com::8d2bff5c-ea5f-4b46-8a64-c5e88909eaa7" providerId="AD"/>
      </p:ext>
    </p:extLst>
  </p:cmAuthor>
  <p:cmAuthor id="6" name="Stanislaw Domaniewski" initials="SD" lastIdx="1" clrIdx="5">
    <p:extLst>
      <p:ext uri="{19B8F6BF-5375-455C-9EA6-DF929625EA0E}">
        <p15:presenceInfo xmlns:p15="http://schemas.microsoft.com/office/powerpoint/2012/main" userId="S::stanido@uef.fi::b5dda27c-b2bb-4324-a53f-13ab270e7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DEE"/>
    <a:srgbClr val="8BC53F"/>
    <a:srgbClr val="EB008A"/>
    <a:srgbClr val="F6921E"/>
    <a:srgbClr val="00A551"/>
    <a:srgbClr val="652D90"/>
    <a:srgbClr val="EE40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9" autoAdjust="0"/>
    <p:restoredTop sz="94660"/>
  </p:normalViewPr>
  <p:slideViewPr>
    <p:cSldViewPr snapToGrid="0">
      <p:cViewPr varScale="1">
        <p:scale>
          <a:sx n="81" d="100"/>
          <a:sy n="81" d="100"/>
        </p:scale>
        <p:origin x="2886" y="96"/>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ng Nguyen" userId="d5280366-562c-4cf0-bb7c-ae974c00dcff" providerId="ADAL" clId="{2830F322-BA19-4F3B-87D6-E5D9FD7C0798}"/>
    <pc:docChg chg="undo custSel addSld delSld">
      <pc:chgData name="Trang Nguyen" userId="d5280366-562c-4cf0-bb7c-ae974c00dcff" providerId="ADAL" clId="{2830F322-BA19-4F3B-87D6-E5D9FD7C0798}" dt="2023-01-27T15:42:33.121" v="2" actId="47"/>
      <pc:docMkLst>
        <pc:docMk/>
      </pc:docMkLst>
      <pc:sldChg chg="add del">
        <pc:chgData name="Trang Nguyen" userId="d5280366-562c-4cf0-bb7c-ae974c00dcff" providerId="ADAL" clId="{2830F322-BA19-4F3B-87D6-E5D9FD7C0798}" dt="2023-01-27T15:42:31.925" v="1" actId="47"/>
        <pc:sldMkLst>
          <pc:docMk/>
          <pc:sldMk cId="2122913699" sldId="373"/>
        </pc:sldMkLst>
      </pc:sldChg>
      <pc:sldChg chg="del">
        <pc:chgData name="Trang Nguyen" userId="d5280366-562c-4cf0-bb7c-ae974c00dcff" providerId="ADAL" clId="{2830F322-BA19-4F3B-87D6-E5D9FD7C0798}" dt="2023-01-27T15:42:33.121" v="2" actId="47"/>
        <pc:sldMkLst>
          <pc:docMk/>
          <pc:sldMk cId="2016289275" sldId="3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7ED5C-84E8-4C58-A663-0D23F0ECB3D1}" type="datetimeFigureOut">
              <a:rPr lang="en-GB" smtClean="0"/>
              <a:t>27/01/2023</a:t>
            </a:fld>
            <a:endParaRPr lang="en-GB"/>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6F4EFF-5282-49E0-AF7B-27210D1EB90A}" type="slidenum">
              <a:rPr lang="en-GB" smtClean="0"/>
              <a:t>‹#›</a:t>
            </a:fld>
            <a:endParaRPr lang="en-GB"/>
          </a:p>
        </p:txBody>
      </p:sp>
    </p:spTree>
    <p:extLst>
      <p:ext uri="{BB962C8B-B14F-4D97-AF65-F5344CB8AC3E}">
        <p14:creationId xmlns:p14="http://schemas.microsoft.com/office/powerpoint/2010/main" val="2446483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p>
        </p:txBody>
      </p:sp>
      <p:sp>
        <p:nvSpPr>
          <p:cNvPr id="4" name="Date Placeholder 3"/>
          <p:cNvSpPr>
            <a:spLocks noGrp="1"/>
          </p:cNvSpPr>
          <p:nvPr>
            <p:ph type="dt" sz="half" idx="10"/>
          </p:nvPr>
        </p:nvSpPr>
        <p:spPr/>
        <p:txBody>
          <a:bodyPr/>
          <a:lstStyle/>
          <a:p>
            <a:fld id="{E31AB328-D447-4B0D-9785-E007FDEAD7E7}"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514590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A12790-1898-46D2-BFF6-4664171078D2}"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6420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C23A74-F926-4C56-BFFF-84EA30BC3D86}"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5619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D87111-2881-4D52-BA7B-770C6CA2567D}"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4033476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B4CDB8-30F1-4601-8050-8FA118BA74A1}"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452991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00FE7D-39D7-4A70-A4BA-04B9D05A7A3F}" type="datetime1">
              <a:rPr lang="en-GB" smtClean="0"/>
              <a:t>27/01/2023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391101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C5614F-D1C4-4E76-AC2A-262A56E239CC}" type="datetime1">
              <a:rPr lang="en-GB" smtClean="0"/>
              <a:t>27/01/2023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09556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0A5AE66-7917-4369-B930-706B59580D9F}" type="datetime1">
              <a:rPr lang="en-GB" smtClean="0"/>
              <a:t>27/01/2023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63209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861A6-CE68-4FB4-96C1-230BE0782A0A}" type="datetime1">
              <a:rPr lang="en-GB" smtClean="0"/>
              <a:t>27/01/2023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170714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394F58FD-7E17-4992-8848-86B742918844}" type="datetime1">
              <a:rPr lang="en-GB" smtClean="0"/>
              <a:t>27/01/2023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3530649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B65E1777-2C37-4371-9D99-6501D7C0AF35}" type="datetime1">
              <a:rPr lang="en-GB" smtClean="0"/>
              <a:t>27/01/2023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34903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7B64F58-52BA-4453-AF28-5874E28C872F}" type="datetime1">
              <a:rPr lang="en-GB" smtClean="0"/>
              <a:t>27/01/2023</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EDF92302-AF5E-4C26-BF1A-1E0ADB3C276D}" type="slidenum">
              <a:rPr lang="en-GB" smtClean="0"/>
              <a:t>‹#›</a:t>
            </a:fld>
            <a:endParaRPr lang="en-GB"/>
          </a:p>
        </p:txBody>
      </p:sp>
    </p:spTree>
    <p:extLst>
      <p:ext uri="{BB962C8B-B14F-4D97-AF65-F5344CB8AC3E}">
        <p14:creationId xmlns:p14="http://schemas.microsoft.com/office/powerpoint/2010/main" val="837644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565C33E-DC08-4141-8907-EBA5C30CD34A}"/>
              </a:ext>
            </a:extLst>
          </p:cNvPr>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3" name="Rectangle 2">
            <a:extLst>
              <a:ext uri="{FF2B5EF4-FFF2-40B4-BE49-F238E27FC236}">
                <a16:creationId xmlns:a16="http://schemas.microsoft.com/office/drawing/2014/main" id="{07D6FD4D-4E77-4CF6-BE1B-A3520B0B1C32}"/>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0250A91E-2EDD-4A04-A1C4-C97FC6245377}"/>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6" name="Slide Number Placeholder 8">
            <a:extLst>
              <a:ext uri="{FF2B5EF4-FFF2-40B4-BE49-F238E27FC236}">
                <a16:creationId xmlns:a16="http://schemas.microsoft.com/office/drawing/2014/main" id="{73ED5C6E-F565-4BDF-A012-CD3151724B57}"/>
              </a:ext>
            </a:extLst>
          </p:cNvPr>
          <p:cNvSpPr>
            <a:spLocks noGrp="1"/>
          </p:cNvSpPr>
          <p:nvPr>
            <p:ph type="sldNum" sz="quarter" idx="12"/>
          </p:nvPr>
        </p:nvSpPr>
        <p:spPr>
          <a:xfrm>
            <a:off x="5400001" y="10223812"/>
            <a:ext cx="1700927" cy="468000"/>
          </a:xfrm>
        </p:spPr>
        <p:txBody>
          <a:bodyPr/>
          <a:lstStyle/>
          <a:p>
            <a:fld id="{EDF92302-AF5E-4C26-BF1A-1E0ADB3C276D}" type="slidenum">
              <a:rPr lang="en-GB" sz="1200" b="1" smtClean="0">
                <a:solidFill>
                  <a:schemeClr val="bg1"/>
                </a:solidFill>
              </a:rPr>
              <a:t>1</a:t>
            </a:fld>
            <a:endParaRPr lang="en-GB" sz="1200" b="1">
              <a:solidFill>
                <a:schemeClr val="bg1"/>
              </a:solidFill>
            </a:endParaRPr>
          </a:p>
        </p:txBody>
      </p:sp>
      <p:sp>
        <p:nvSpPr>
          <p:cNvPr id="7" name="TextBox 6">
            <a:extLst>
              <a:ext uri="{FF2B5EF4-FFF2-40B4-BE49-F238E27FC236}">
                <a16:creationId xmlns:a16="http://schemas.microsoft.com/office/drawing/2014/main" id="{673984F9-8155-45BD-8DBE-105F9C43890F}"/>
              </a:ext>
            </a:extLst>
          </p:cNvPr>
          <p:cNvSpPr txBox="1"/>
          <p:nvPr/>
        </p:nvSpPr>
        <p:spPr>
          <a:xfrm>
            <a:off x="359837" y="720000"/>
            <a:ext cx="6840000" cy="830997"/>
          </a:xfrm>
          <a:prstGeom prst="rect">
            <a:avLst/>
          </a:prstGeom>
          <a:noFill/>
        </p:spPr>
        <p:txBody>
          <a:bodyPr wrap="square" lIns="91440" tIns="45720" rIns="91440" bIns="45720" anchor="t">
            <a:spAutoFit/>
          </a:bodyPr>
          <a:lstStyle/>
          <a:p>
            <a:pPr algn="just">
              <a:spcAft>
                <a:spcPts val="1200"/>
              </a:spcAft>
            </a:pPr>
            <a:r>
              <a:rPr lang="en-GB" sz="1400" b="1" i="1" dirty="0">
                <a:solidFill>
                  <a:srgbClr val="00ADEE"/>
                </a:solidFill>
                <a:effectLst>
                  <a:outerShdw blurRad="38100" dist="38100" dir="2700000" algn="tl">
                    <a:srgbClr val="000000">
                      <a:alpha val="43137"/>
                    </a:srgbClr>
                  </a:outerShdw>
                </a:effectLst>
              </a:rPr>
              <a:t>Foresight briefing template</a:t>
            </a:r>
          </a:p>
          <a:p>
            <a:pPr algn="just">
              <a:spcAft>
                <a:spcPts val="600"/>
              </a:spcAft>
            </a:pPr>
            <a:r>
              <a:rPr lang="en-GB" sz="1200" dirty="0"/>
              <a:t>Use the template below to present your learning from the social media activities. Remember to include the project and funder logo, and disclaimer on your final design.  Keep the briefing concise (2-3 pages).</a:t>
            </a:r>
          </a:p>
        </p:txBody>
      </p:sp>
      <p:sp>
        <p:nvSpPr>
          <p:cNvPr id="11" name="Rectangle 11">
            <a:extLst>
              <a:ext uri="{FF2B5EF4-FFF2-40B4-BE49-F238E27FC236}">
                <a16:creationId xmlns:a16="http://schemas.microsoft.com/office/drawing/2014/main" id="{6563253B-32ED-4972-9282-60C0ED4752BA}"/>
              </a:ext>
            </a:extLst>
          </p:cNvPr>
          <p:cNvSpPr/>
          <p:nvPr/>
        </p:nvSpPr>
        <p:spPr>
          <a:xfrm>
            <a:off x="360887" y="1845469"/>
            <a:ext cx="6838950" cy="1600200"/>
          </a:xfrm>
          <a:custGeom>
            <a:avLst/>
            <a:gdLst>
              <a:gd name="connsiteX0" fmla="*/ 0 w 6838950"/>
              <a:gd name="connsiteY0" fmla="*/ 0 h 1600200"/>
              <a:gd name="connsiteX1" fmla="*/ 6838950 w 6838950"/>
              <a:gd name="connsiteY1" fmla="*/ 0 h 1600200"/>
              <a:gd name="connsiteX2" fmla="*/ 6838950 w 6838950"/>
              <a:gd name="connsiteY2" fmla="*/ 1600200 h 1600200"/>
              <a:gd name="connsiteX3" fmla="*/ 0 w 6838950"/>
              <a:gd name="connsiteY3" fmla="*/ 1600200 h 1600200"/>
              <a:gd name="connsiteX4" fmla="*/ 0 w 6838950"/>
              <a:gd name="connsiteY4" fmla="*/ 0 h 160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8950" h="1600200" fill="none" extrusionOk="0">
                <a:moveTo>
                  <a:pt x="0" y="0"/>
                </a:moveTo>
                <a:cubicBezTo>
                  <a:pt x="1237997" y="91927"/>
                  <a:pt x="4026211" y="120304"/>
                  <a:pt x="6838950" y="0"/>
                </a:cubicBezTo>
                <a:cubicBezTo>
                  <a:pt x="6708098" y="192213"/>
                  <a:pt x="6819381" y="828774"/>
                  <a:pt x="6838950" y="1600200"/>
                </a:cubicBezTo>
                <a:cubicBezTo>
                  <a:pt x="4113672" y="1513157"/>
                  <a:pt x="2783217" y="1750541"/>
                  <a:pt x="0" y="1600200"/>
                </a:cubicBezTo>
                <a:cubicBezTo>
                  <a:pt x="5676" y="1401215"/>
                  <a:pt x="-80143" y="640972"/>
                  <a:pt x="0" y="0"/>
                </a:cubicBezTo>
                <a:close/>
              </a:path>
              <a:path w="6838950" h="1600200" stroke="0" extrusionOk="0">
                <a:moveTo>
                  <a:pt x="0" y="0"/>
                </a:moveTo>
                <a:cubicBezTo>
                  <a:pt x="2113381" y="-114199"/>
                  <a:pt x="4534646" y="-155500"/>
                  <a:pt x="6838950" y="0"/>
                </a:cubicBezTo>
                <a:cubicBezTo>
                  <a:pt x="6842495" y="594938"/>
                  <a:pt x="6876550" y="955637"/>
                  <a:pt x="6838950" y="1600200"/>
                </a:cubicBezTo>
                <a:cubicBezTo>
                  <a:pt x="5014197" y="1713392"/>
                  <a:pt x="1906903" y="1596085"/>
                  <a:pt x="0" y="1600200"/>
                </a:cubicBezTo>
                <a:cubicBezTo>
                  <a:pt x="48738" y="937921"/>
                  <a:pt x="40298" y="507199"/>
                  <a:pt x="0" y="0"/>
                </a:cubicBezTo>
                <a:close/>
              </a:path>
            </a:pathLst>
          </a:custGeom>
          <a:solidFill>
            <a:srgbClr val="EE4036"/>
          </a:solidFill>
          <a:ln w="19050">
            <a:solidFill>
              <a:srgbClr val="EE4036"/>
            </a:solidFill>
            <a:extLst>
              <a:ext uri="{C807C97D-BFC1-408E-A445-0C87EB9F89A2}">
                <ask:lineSketchStyleProps xmlns:ask="http://schemas.microsoft.com/office/drawing/2018/sketchyshapes" sd="4113023514">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2" name="TextBox 7">
            <a:extLst>
              <a:ext uri="{FF2B5EF4-FFF2-40B4-BE49-F238E27FC236}">
                <a16:creationId xmlns:a16="http://schemas.microsoft.com/office/drawing/2014/main" id="{0FE3C65C-81B9-4167-B75D-3C95F600C3A2}"/>
              </a:ext>
            </a:extLst>
          </p:cNvPr>
          <p:cNvSpPr txBox="1"/>
          <p:nvPr/>
        </p:nvSpPr>
        <p:spPr>
          <a:xfrm>
            <a:off x="1919177" y="2176624"/>
            <a:ext cx="3710940" cy="594360"/>
          </a:xfrm>
          <a:prstGeom prst="rect">
            <a:avLst/>
          </a:prstGeom>
          <a:noFill/>
        </p:spPr>
        <p:txBody>
          <a:bodyPr wrap="square">
            <a:spAutoFit/>
          </a:bodyPr>
          <a:lstStyle/>
          <a:p>
            <a:pPr algn="just">
              <a:lnSpc>
                <a:spcPct val="107000"/>
              </a:lnSpc>
              <a:spcAft>
                <a:spcPts val="800"/>
              </a:spcAft>
            </a:pPr>
            <a:r>
              <a:rPr lang="en-GB" sz="24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&lt;INSERT TITLE OF BRIEFING&gt;</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3" name="Oval 12">
            <a:extLst>
              <a:ext uri="{FF2B5EF4-FFF2-40B4-BE49-F238E27FC236}">
                <a16:creationId xmlns:a16="http://schemas.microsoft.com/office/drawing/2014/main" id="{52D488C5-FB68-4FAF-9392-53772346EBCC}"/>
              </a:ext>
            </a:extLst>
          </p:cNvPr>
          <p:cNvSpPr/>
          <p:nvPr/>
        </p:nvSpPr>
        <p:spPr>
          <a:xfrm>
            <a:off x="538687" y="2046764"/>
            <a:ext cx="1200150" cy="1200785"/>
          </a:xfrm>
          <a:custGeom>
            <a:avLst/>
            <a:gdLst>
              <a:gd name="connsiteX0" fmla="*/ 0 w 1200150"/>
              <a:gd name="connsiteY0" fmla="*/ 600393 h 1200785"/>
              <a:gd name="connsiteX1" fmla="*/ 600075 w 1200150"/>
              <a:gd name="connsiteY1" fmla="*/ 0 h 1200785"/>
              <a:gd name="connsiteX2" fmla="*/ 1200150 w 1200150"/>
              <a:gd name="connsiteY2" fmla="*/ 600393 h 1200785"/>
              <a:gd name="connsiteX3" fmla="*/ 600075 w 1200150"/>
              <a:gd name="connsiteY3" fmla="*/ 1200786 h 1200785"/>
              <a:gd name="connsiteX4" fmla="*/ 0 w 1200150"/>
              <a:gd name="connsiteY4" fmla="*/ 600393 h 1200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50" h="1200785" fill="none" extrusionOk="0">
                <a:moveTo>
                  <a:pt x="0" y="600393"/>
                </a:moveTo>
                <a:cubicBezTo>
                  <a:pt x="-69207" y="247215"/>
                  <a:pt x="257746" y="7237"/>
                  <a:pt x="600075" y="0"/>
                </a:cubicBezTo>
                <a:cubicBezTo>
                  <a:pt x="931265" y="-24575"/>
                  <a:pt x="1217526" y="264285"/>
                  <a:pt x="1200150" y="600393"/>
                </a:cubicBezTo>
                <a:cubicBezTo>
                  <a:pt x="1239083" y="978341"/>
                  <a:pt x="899034" y="1197971"/>
                  <a:pt x="600075" y="1200786"/>
                </a:cubicBezTo>
                <a:cubicBezTo>
                  <a:pt x="198562" y="1178897"/>
                  <a:pt x="18388" y="1006314"/>
                  <a:pt x="0" y="600393"/>
                </a:cubicBezTo>
                <a:close/>
              </a:path>
              <a:path w="1200150" h="1200785" stroke="0" extrusionOk="0">
                <a:moveTo>
                  <a:pt x="0" y="600393"/>
                </a:moveTo>
                <a:cubicBezTo>
                  <a:pt x="-4615" y="243793"/>
                  <a:pt x="298975" y="-5299"/>
                  <a:pt x="600075" y="0"/>
                </a:cubicBezTo>
                <a:cubicBezTo>
                  <a:pt x="913418" y="-64845"/>
                  <a:pt x="1197592" y="276059"/>
                  <a:pt x="1200150" y="600393"/>
                </a:cubicBezTo>
                <a:cubicBezTo>
                  <a:pt x="1188859" y="941366"/>
                  <a:pt x="1004866" y="1208176"/>
                  <a:pt x="600075" y="1200786"/>
                </a:cubicBezTo>
                <a:cubicBezTo>
                  <a:pt x="301740" y="1204834"/>
                  <a:pt x="7238" y="906600"/>
                  <a:pt x="0" y="600393"/>
                </a:cubicBezTo>
                <a:close/>
              </a:path>
            </a:pathLst>
          </a:custGeom>
          <a:solidFill>
            <a:schemeClr val="bg1">
              <a:alpha val="50000"/>
            </a:schemeClr>
          </a:solidFill>
          <a:ln w="19050">
            <a:solidFill>
              <a:schemeClr val="bg1">
                <a:alpha val="50000"/>
              </a:schemeClr>
            </a:solidFill>
            <a:extLst>
              <a:ext uri="{C807C97D-BFC1-408E-A445-0C87EB9F89A2}">
                <ask:lineSketchStyleProps xmlns:ask="http://schemas.microsoft.com/office/drawing/2018/sketchyshapes" sd="404891170">
                  <a:prstGeom prst="ellipse">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4" name="TextBox 11">
            <a:extLst>
              <a:ext uri="{FF2B5EF4-FFF2-40B4-BE49-F238E27FC236}">
                <a16:creationId xmlns:a16="http://schemas.microsoft.com/office/drawing/2014/main" id="{8725384D-6FE9-4380-874B-2691255A1E87}"/>
              </a:ext>
            </a:extLst>
          </p:cNvPr>
          <p:cNvSpPr txBox="1"/>
          <p:nvPr/>
        </p:nvSpPr>
        <p:spPr>
          <a:xfrm>
            <a:off x="5392381" y="1950244"/>
            <a:ext cx="1818251" cy="265457"/>
          </a:xfrm>
          <a:prstGeom prst="rect">
            <a:avLst/>
          </a:prstGeom>
          <a:noFill/>
        </p:spPr>
        <p:txBody>
          <a:bodyPr wrap="square">
            <a:spAutoFit/>
          </a:bodyPr>
          <a:lstStyle/>
          <a:p>
            <a:pPr algn="ctr">
              <a:lnSpc>
                <a:spcPct val="107000"/>
              </a:lnSpc>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&lt;INSERT MONTH &amp; YEAR&gt;</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6" name="TextBox 10">
            <a:extLst>
              <a:ext uri="{FF2B5EF4-FFF2-40B4-BE49-F238E27FC236}">
                <a16:creationId xmlns:a16="http://schemas.microsoft.com/office/drawing/2014/main" id="{5B8333F1-C3D7-B04A-A84E-717FEDDAB585}"/>
              </a:ext>
            </a:extLst>
          </p:cNvPr>
          <p:cNvSpPr txBox="1"/>
          <p:nvPr/>
        </p:nvSpPr>
        <p:spPr>
          <a:xfrm>
            <a:off x="1928385" y="2627156"/>
            <a:ext cx="3710940" cy="461010"/>
          </a:xfrm>
          <a:prstGeom prst="rect">
            <a:avLst/>
          </a:prstGeom>
          <a:noFill/>
        </p:spPr>
        <p:txBody>
          <a:bodyPr wrap="square">
            <a:spAutoFit/>
          </a:bodyPr>
          <a:lstStyle/>
          <a:p>
            <a:pPr algn="just">
              <a:lnSpc>
                <a:spcPct val="107000"/>
              </a:lnSpc>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&lt;INSERT AUTHORS&gt;</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7" name="Rectangle 24">
            <a:extLst>
              <a:ext uri="{FF2B5EF4-FFF2-40B4-BE49-F238E27FC236}">
                <a16:creationId xmlns:a16="http://schemas.microsoft.com/office/drawing/2014/main" id="{33008A75-9C0B-4C15-8768-D5062D96D4F1}"/>
              </a:ext>
            </a:extLst>
          </p:cNvPr>
          <p:cNvSpPr/>
          <p:nvPr/>
        </p:nvSpPr>
        <p:spPr>
          <a:xfrm>
            <a:off x="385445" y="3720487"/>
            <a:ext cx="3941445" cy="3308350"/>
          </a:xfrm>
          <a:custGeom>
            <a:avLst/>
            <a:gdLst>
              <a:gd name="connsiteX0" fmla="*/ 0 w 3941445"/>
              <a:gd name="connsiteY0" fmla="*/ 0 h 3308350"/>
              <a:gd name="connsiteX1" fmla="*/ 3941445 w 3941445"/>
              <a:gd name="connsiteY1" fmla="*/ 0 h 3308350"/>
              <a:gd name="connsiteX2" fmla="*/ 3941445 w 3941445"/>
              <a:gd name="connsiteY2" fmla="*/ 3308350 h 3308350"/>
              <a:gd name="connsiteX3" fmla="*/ 0 w 3941445"/>
              <a:gd name="connsiteY3" fmla="*/ 3308350 h 3308350"/>
              <a:gd name="connsiteX4" fmla="*/ 0 w 3941445"/>
              <a:gd name="connsiteY4" fmla="*/ 0 h 3308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1445" h="3308350" fill="none" extrusionOk="0">
                <a:moveTo>
                  <a:pt x="0" y="0"/>
                </a:moveTo>
                <a:cubicBezTo>
                  <a:pt x="838551" y="84499"/>
                  <a:pt x="3192212" y="91501"/>
                  <a:pt x="3941445" y="0"/>
                </a:cubicBezTo>
                <a:cubicBezTo>
                  <a:pt x="3866859" y="1531757"/>
                  <a:pt x="4069663" y="2111095"/>
                  <a:pt x="3941445" y="3308350"/>
                </a:cubicBezTo>
                <a:cubicBezTo>
                  <a:pt x="2611695" y="3174807"/>
                  <a:pt x="1369111" y="3235535"/>
                  <a:pt x="0" y="3308350"/>
                </a:cubicBezTo>
                <a:cubicBezTo>
                  <a:pt x="168029" y="2445958"/>
                  <a:pt x="-156328" y="394811"/>
                  <a:pt x="0" y="0"/>
                </a:cubicBezTo>
                <a:close/>
              </a:path>
              <a:path w="3941445" h="3308350" stroke="0" extrusionOk="0">
                <a:moveTo>
                  <a:pt x="0" y="0"/>
                </a:moveTo>
                <a:cubicBezTo>
                  <a:pt x="782303" y="108221"/>
                  <a:pt x="2076983" y="-39769"/>
                  <a:pt x="3941445" y="0"/>
                </a:cubicBezTo>
                <a:cubicBezTo>
                  <a:pt x="3855957" y="642988"/>
                  <a:pt x="4086476" y="2046785"/>
                  <a:pt x="3941445" y="3308350"/>
                </a:cubicBezTo>
                <a:cubicBezTo>
                  <a:pt x="2277369" y="3471430"/>
                  <a:pt x="838634" y="3155922"/>
                  <a:pt x="0" y="3308350"/>
                </a:cubicBezTo>
                <a:cubicBezTo>
                  <a:pt x="93337" y="2016621"/>
                  <a:pt x="53169" y="502148"/>
                  <a:pt x="0" y="0"/>
                </a:cubicBezTo>
                <a:close/>
              </a:path>
            </a:pathLst>
          </a:custGeom>
          <a:solidFill>
            <a:srgbClr val="1B75BB"/>
          </a:solidFill>
          <a:ln w="19050">
            <a:solidFill>
              <a:srgbClr val="1B75BB"/>
            </a:solidFill>
            <a:extLst>
              <a:ext uri="{C807C97D-BFC1-408E-A445-0C87EB9F89A2}">
                <ask:lineSketchStyleProps xmlns:ask="http://schemas.microsoft.com/office/drawing/2018/sketchyshapes" sd="4032770300">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8" name="TextBox 19">
            <a:extLst>
              <a:ext uri="{FF2B5EF4-FFF2-40B4-BE49-F238E27FC236}">
                <a16:creationId xmlns:a16="http://schemas.microsoft.com/office/drawing/2014/main" id="{10918542-3516-4CEB-ACBC-1DCDBF0AB4AE}"/>
              </a:ext>
            </a:extLst>
          </p:cNvPr>
          <p:cNvSpPr txBox="1"/>
          <p:nvPr/>
        </p:nvSpPr>
        <p:spPr>
          <a:xfrm>
            <a:off x="507889" y="3898961"/>
            <a:ext cx="2461895" cy="338554"/>
          </a:xfrm>
          <a:prstGeom prst="rect">
            <a:avLst/>
          </a:prstGeom>
          <a:noFill/>
        </p:spPr>
        <p:txBody>
          <a:bodyPr wrap="square">
            <a:spAutoFit/>
          </a:bodyPr>
          <a:lstStyle/>
          <a:p>
            <a:pPr algn="just">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EXECUTIVE SUMMARY </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9" name="TextBox 20">
            <a:extLst>
              <a:ext uri="{FF2B5EF4-FFF2-40B4-BE49-F238E27FC236}">
                <a16:creationId xmlns:a16="http://schemas.microsoft.com/office/drawing/2014/main" id="{F6DDB346-47B6-714E-8D46-B686D78E64F2}"/>
              </a:ext>
            </a:extLst>
          </p:cNvPr>
          <p:cNvSpPr txBox="1"/>
          <p:nvPr/>
        </p:nvSpPr>
        <p:spPr>
          <a:xfrm>
            <a:off x="538687" y="4226038"/>
            <a:ext cx="3682114" cy="2380133"/>
          </a:xfrm>
          <a:prstGeom prst="rect">
            <a:avLst/>
          </a:prstGeom>
          <a:noFill/>
        </p:spPr>
        <p:txBody>
          <a:bodyPr wrap="square">
            <a:noAutofit/>
          </a:bodyPr>
          <a:lstStyle/>
          <a:p>
            <a:pPr>
              <a:spcAft>
                <a:spcPts val="6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80 words (approx.) that cover the key points in the briefing, such as: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449263" indent="-171450">
              <a:spcAft>
                <a:spcPts val="6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Topic area of briefing</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449263" indent="-171450">
              <a:spcAft>
                <a:spcPts val="6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What data was used to produce briefing and how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449263" indent="-171450">
              <a:spcAft>
                <a:spcPts val="6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The most important key finding/insight from the briefing</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449263" indent="-171450">
              <a:spcAft>
                <a:spcPts val="6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Why the findings and insights are pertinent and who they are relevant to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457200" indent="-228600">
              <a:lnSpc>
                <a:spcPct val="107000"/>
              </a:lnSpc>
              <a:spcAft>
                <a:spcPts val="600"/>
              </a:spcAft>
              <a:tabLst>
                <a:tab pos="457200" algn="l"/>
              </a:tabLs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 </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0" name="Rectangle 14">
            <a:extLst>
              <a:ext uri="{FF2B5EF4-FFF2-40B4-BE49-F238E27FC236}">
                <a16:creationId xmlns:a16="http://schemas.microsoft.com/office/drawing/2014/main" id="{49471664-D75D-46FD-A6DB-C39149846911}"/>
              </a:ext>
            </a:extLst>
          </p:cNvPr>
          <p:cNvSpPr/>
          <p:nvPr/>
        </p:nvSpPr>
        <p:spPr>
          <a:xfrm>
            <a:off x="4585970" y="3754777"/>
            <a:ext cx="2649220" cy="3361690"/>
          </a:xfrm>
          <a:custGeom>
            <a:avLst/>
            <a:gdLst>
              <a:gd name="connsiteX0" fmla="*/ 0 w 2649220"/>
              <a:gd name="connsiteY0" fmla="*/ 0 h 3361690"/>
              <a:gd name="connsiteX1" fmla="*/ 2649220 w 2649220"/>
              <a:gd name="connsiteY1" fmla="*/ 0 h 3361690"/>
              <a:gd name="connsiteX2" fmla="*/ 2649220 w 2649220"/>
              <a:gd name="connsiteY2" fmla="*/ 3361690 h 3361690"/>
              <a:gd name="connsiteX3" fmla="*/ 0 w 2649220"/>
              <a:gd name="connsiteY3" fmla="*/ 3361690 h 3361690"/>
              <a:gd name="connsiteX4" fmla="*/ 0 w 2649220"/>
              <a:gd name="connsiteY4" fmla="*/ 0 h 3361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9220" h="3361690" fill="none" extrusionOk="0">
                <a:moveTo>
                  <a:pt x="0" y="0"/>
                </a:moveTo>
                <a:cubicBezTo>
                  <a:pt x="802116" y="-74725"/>
                  <a:pt x="1952328" y="26720"/>
                  <a:pt x="2649220" y="0"/>
                </a:cubicBezTo>
                <a:cubicBezTo>
                  <a:pt x="2518592" y="1094508"/>
                  <a:pt x="2526363" y="2349274"/>
                  <a:pt x="2649220" y="3361690"/>
                </a:cubicBezTo>
                <a:cubicBezTo>
                  <a:pt x="1528791" y="3383840"/>
                  <a:pt x="921050" y="3292235"/>
                  <a:pt x="0" y="3361690"/>
                </a:cubicBezTo>
                <a:cubicBezTo>
                  <a:pt x="106635" y="1724531"/>
                  <a:pt x="-115782" y="482005"/>
                  <a:pt x="0" y="0"/>
                </a:cubicBezTo>
                <a:close/>
              </a:path>
              <a:path w="2649220" h="3361690" stroke="0" extrusionOk="0">
                <a:moveTo>
                  <a:pt x="0" y="0"/>
                </a:moveTo>
                <a:cubicBezTo>
                  <a:pt x="1123817" y="2017"/>
                  <a:pt x="1687391" y="2576"/>
                  <a:pt x="2649220" y="0"/>
                </a:cubicBezTo>
                <a:cubicBezTo>
                  <a:pt x="2779841" y="434539"/>
                  <a:pt x="2540314" y="2622720"/>
                  <a:pt x="2649220" y="3361690"/>
                </a:cubicBezTo>
                <a:cubicBezTo>
                  <a:pt x="2016680" y="3464309"/>
                  <a:pt x="570080" y="3196727"/>
                  <a:pt x="0" y="3361690"/>
                </a:cubicBezTo>
                <a:cubicBezTo>
                  <a:pt x="-122634" y="2901035"/>
                  <a:pt x="147834" y="851942"/>
                  <a:pt x="0" y="0"/>
                </a:cubicBezTo>
                <a:close/>
              </a:path>
            </a:pathLst>
          </a:custGeom>
          <a:solidFill>
            <a:srgbClr val="F6921E"/>
          </a:solidFill>
          <a:ln w="19050">
            <a:solidFill>
              <a:srgbClr val="F6921E"/>
            </a:solidFill>
            <a:extLst>
              <a:ext uri="{C807C97D-BFC1-408E-A445-0C87EB9F89A2}">
                <ask:lineSketchStyleProps xmlns:ask="http://schemas.microsoft.com/office/drawing/2018/sketchyshapes" sd="2338063203">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1" name="TextBox 17">
            <a:extLst>
              <a:ext uri="{FF2B5EF4-FFF2-40B4-BE49-F238E27FC236}">
                <a16:creationId xmlns:a16="http://schemas.microsoft.com/office/drawing/2014/main" id="{5AB1525D-9BC2-42DB-8BF6-55FD06BFBFB4}"/>
              </a:ext>
            </a:extLst>
          </p:cNvPr>
          <p:cNvSpPr txBox="1"/>
          <p:nvPr/>
        </p:nvSpPr>
        <p:spPr>
          <a:xfrm>
            <a:off x="4699000" y="3856468"/>
            <a:ext cx="2461895" cy="338554"/>
          </a:xfrm>
          <a:prstGeom prst="rect">
            <a:avLst/>
          </a:prstGeom>
          <a:noFill/>
        </p:spPr>
        <p:txBody>
          <a:bodyPr wrap="square">
            <a:spAutoFit/>
          </a:bodyPr>
          <a:lstStyle/>
          <a:p>
            <a:pPr algn="just">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ABOUT EUARENAS</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2" name="TextBox 18">
            <a:extLst>
              <a:ext uri="{FF2B5EF4-FFF2-40B4-BE49-F238E27FC236}">
                <a16:creationId xmlns:a16="http://schemas.microsoft.com/office/drawing/2014/main" id="{0BD60D93-766C-4D67-AB8A-64BF4E4CD994}"/>
              </a:ext>
            </a:extLst>
          </p:cNvPr>
          <p:cNvSpPr txBox="1"/>
          <p:nvPr/>
        </p:nvSpPr>
        <p:spPr>
          <a:xfrm>
            <a:off x="4699000" y="4226038"/>
            <a:ext cx="2461895" cy="2667397"/>
          </a:xfrm>
          <a:prstGeom prst="rect">
            <a:avLst/>
          </a:prstGeom>
          <a:noFill/>
        </p:spPr>
        <p:txBody>
          <a:bodyPr wrap="square">
            <a:spAutoFit/>
          </a:bodyPr>
          <a:lstStyle/>
          <a:p>
            <a:pPr algn="l">
              <a:spcAft>
                <a:spcPts val="6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EUARENAS investigates the ways that social movements coupled with local reform initiatives that manifest themselves in local-level experiments, create momentum for political change that include more inclusive forms and participatory forms of governance.</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gn="l">
              <a:spcAft>
                <a:spcPts val="6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The project nurtures active citizenship, social agendas and political life through citizen participation and democratic innovations in European cities through a range of traditional, applied and mixed methodology research approaches.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gn="l">
              <a:spcAft>
                <a:spcPts val="6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Find out more: euarenas.eu</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3" name="Rectangle 21">
            <a:extLst>
              <a:ext uri="{FF2B5EF4-FFF2-40B4-BE49-F238E27FC236}">
                <a16:creationId xmlns:a16="http://schemas.microsoft.com/office/drawing/2014/main" id="{CA0E0DC7-6F42-614A-B916-0FA83CB939AF}"/>
              </a:ext>
            </a:extLst>
          </p:cNvPr>
          <p:cNvSpPr/>
          <p:nvPr/>
        </p:nvSpPr>
        <p:spPr>
          <a:xfrm flipV="1">
            <a:off x="385445" y="7380854"/>
            <a:ext cx="6775450" cy="1831962"/>
          </a:xfrm>
          <a:custGeom>
            <a:avLst/>
            <a:gdLst>
              <a:gd name="connsiteX0" fmla="*/ 0 w 6775450"/>
              <a:gd name="connsiteY0" fmla="*/ 0 h 1831962"/>
              <a:gd name="connsiteX1" fmla="*/ 6775450 w 6775450"/>
              <a:gd name="connsiteY1" fmla="*/ 0 h 1831962"/>
              <a:gd name="connsiteX2" fmla="*/ 6775450 w 6775450"/>
              <a:gd name="connsiteY2" fmla="*/ 1831962 h 1831962"/>
              <a:gd name="connsiteX3" fmla="*/ 0 w 6775450"/>
              <a:gd name="connsiteY3" fmla="*/ 1831962 h 1831962"/>
              <a:gd name="connsiteX4" fmla="*/ 0 w 6775450"/>
              <a:gd name="connsiteY4" fmla="*/ 0 h 1831962"/>
              <a:gd name="connsiteX0" fmla="*/ 0 w 6775450"/>
              <a:gd name="connsiteY0" fmla="*/ 0 h 1831962"/>
              <a:gd name="connsiteX1" fmla="*/ 6775450 w 6775450"/>
              <a:gd name="connsiteY1" fmla="*/ 0 h 1831962"/>
              <a:gd name="connsiteX2" fmla="*/ 6775450 w 6775450"/>
              <a:gd name="connsiteY2" fmla="*/ 1831962 h 1831962"/>
              <a:gd name="connsiteX3" fmla="*/ 0 w 6775450"/>
              <a:gd name="connsiteY3" fmla="*/ 1831962 h 1831962"/>
              <a:gd name="connsiteX4" fmla="*/ 0 w 6775450"/>
              <a:gd name="connsiteY4" fmla="*/ 0 h 1831962"/>
              <a:gd name="connsiteX0" fmla="*/ 0 w 6775450"/>
              <a:gd name="connsiteY0" fmla="*/ 0 h 1831962"/>
              <a:gd name="connsiteX1" fmla="*/ 6775450 w 6775450"/>
              <a:gd name="connsiteY1" fmla="*/ 0 h 1831962"/>
              <a:gd name="connsiteX2" fmla="*/ 6775450 w 6775450"/>
              <a:gd name="connsiteY2" fmla="*/ 1831962 h 1831962"/>
              <a:gd name="connsiteX3" fmla="*/ 0 w 6775450"/>
              <a:gd name="connsiteY3" fmla="*/ 1831962 h 1831962"/>
              <a:gd name="connsiteX4" fmla="*/ 0 w 6775450"/>
              <a:gd name="connsiteY4" fmla="*/ 0 h 1831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5450" h="1831962" fill="none" extrusionOk="0">
                <a:moveTo>
                  <a:pt x="0" y="0"/>
                </a:moveTo>
                <a:cubicBezTo>
                  <a:pt x="2784626" y="-160661"/>
                  <a:pt x="5534610" y="-240177"/>
                  <a:pt x="6775450" y="0"/>
                </a:cubicBezTo>
                <a:cubicBezTo>
                  <a:pt x="6874526" y="677341"/>
                  <a:pt x="7014965" y="1120162"/>
                  <a:pt x="6775450" y="1831962"/>
                </a:cubicBezTo>
                <a:cubicBezTo>
                  <a:pt x="4305679" y="1970655"/>
                  <a:pt x="664294" y="1631907"/>
                  <a:pt x="0" y="1831962"/>
                </a:cubicBezTo>
                <a:cubicBezTo>
                  <a:pt x="-251352" y="1174797"/>
                  <a:pt x="-209567" y="646059"/>
                  <a:pt x="0" y="0"/>
                </a:cubicBezTo>
                <a:close/>
              </a:path>
              <a:path w="6775450" h="1831962" stroke="0" extrusionOk="0">
                <a:moveTo>
                  <a:pt x="0" y="0"/>
                </a:moveTo>
                <a:cubicBezTo>
                  <a:pt x="2479004" y="-415757"/>
                  <a:pt x="3820906" y="-409444"/>
                  <a:pt x="6775450" y="0"/>
                </a:cubicBezTo>
                <a:cubicBezTo>
                  <a:pt x="6551422" y="465853"/>
                  <a:pt x="6913858" y="1071632"/>
                  <a:pt x="6775450" y="1831962"/>
                </a:cubicBezTo>
                <a:cubicBezTo>
                  <a:pt x="5139592" y="1690181"/>
                  <a:pt x="1764565" y="2245668"/>
                  <a:pt x="0" y="1831962"/>
                </a:cubicBezTo>
                <a:cubicBezTo>
                  <a:pt x="-82583" y="1700479"/>
                  <a:pt x="-229357" y="497625"/>
                  <a:pt x="0" y="0"/>
                </a:cubicBezTo>
                <a:close/>
              </a:path>
              <a:path w="6775450" h="1831962" fill="none" stroke="0" extrusionOk="0">
                <a:moveTo>
                  <a:pt x="0" y="0"/>
                </a:moveTo>
                <a:cubicBezTo>
                  <a:pt x="2530870" y="-223937"/>
                  <a:pt x="5442660" y="-57703"/>
                  <a:pt x="6775450" y="0"/>
                </a:cubicBezTo>
                <a:cubicBezTo>
                  <a:pt x="7037594" y="621663"/>
                  <a:pt x="6907546" y="1296877"/>
                  <a:pt x="6775450" y="1831962"/>
                </a:cubicBezTo>
                <a:cubicBezTo>
                  <a:pt x="4207916" y="1950291"/>
                  <a:pt x="663526" y="1736178"/>
                  <a:pt x="0" y="1831962"/>
                </a:cubicBezTo>
                <a:cubicBezTo>
                  <a:pt x="100370" y="1248188"/>
                  <a:pt x="-312530" y="617709"/>
                  <a:pt x="0" y="0"/>
                </a:cubicBezTo>
                <a:close/>
              </a:path>
              <a:path w="6775450" h="1831962" fill="none" stroke="0" extrusionOk="0">
                <a:moveTo>
                  <a:pt x="0" y="0"/>
                </a:moveTo>
                <a:cubicBezTo>
                  <a:pt x="2744164" y="-197538"/>
                  <a:pt x="5486974" y="-101722"/>
                  <a:pt x="6775450" y="0"/>
                </a:cubicBezTo>
                <a:cubicBezTo>
                  <a:pt x="6960007" y="672933"/>
                  <a:pt x="7026837" y="1130185"/>
                  <a:pt x="6775450" y="1831962"/>
                </a:cubicBezTo>
                <a:cubicBezTo>
                  <a:pt x="4171245" y="1839456"/>
                  <a:pt x="761753" y="1692939"/>
                  <a:pt x="0" y="1831962"/>
                </a:cubicBezTo>
                <a:cubicBezTo>
                  <a:pt x="-169496" y="1204049"/>
                  <a:pt x="-237298" y="622427"/>
                  <a:pt x="0" y="0"/>
                </a:cubicBezTo>
                <a:close/>
              </a:path>
            </a:pathLst>
          </a:custGeom>
          <a:solidFill>
            <a:srgbClr val="00A551"/>
          </a:solidFill>
          <a:ln w="19050">
            <a:solidFill>
              <a:srgbClr val="00A551"/>
            </a:solidFill>
            <a:extLst>
              <a:ext uri="{C807C97D-BFC1-408E-A445-0C87EB9F89A2}">
                <ask:lineSketchStyleProps xmlns:ask="http://schemas.microsoft.com/office/drawing/2018/sketchyshapes" sd="2248707145">
                  <a:custGeom>
                    <a:avLst/>
                    <a:gdLst>
                      <a:gd name="connsiteX0" fmla="*/ 0 w 6839585"/>
                      <a:gd name="connsiteY0" fmla="*/ 0 h 1958885"/>
                      <a:gd name="connsiteX1" fmla="*/ 6839585 w 6839585"/>
                      <a:gd name="connsiteY1" fmla="*/ 0 h 1958885"/>
                      <a:gd name="connsiteX2" fmla="*/ 6839585 w 6839585"/>
                      <a:gd name="connsiteY2" fmla="*/ 1958885 h 1958885"/>
                      <a:gd name="connsiteX3" fmla="*/ 0 w 6839585"/>
                      <a:gd name="connsiteY3" fmla="*/ 1958885 h 1958885"/>
                      <a:gd name="connsiteX4" fmla="*/ 0 w 6839585"/>
                      <a:gd name="connsiteY4" fmla="*/ 0 h 1958885"/>
                      <a:gd name="connsiteX0" fmla="*/ 0 w 6839585"/>
                      <a:gd name="connsiteY0" fmla="*/ 0 h 1958885"/>
                      <a:gd name="connsiteX1" fmla="*/ 6839585 w 6839585"/>
                      <a:gd name="connsiteY1" fmla="*/ 0 h 1958885"/>
                      <a:gd name="connsiteX2" fmla="*/ 6839585 w 6839585"/>
                      <a:gd name="connsiteY2" fmla="*/ 1958885 h 1958885"/>
                      <a:gd name="connsiteX3" fmla="*/ 0 w 6839585"/>
                      <a:gd name="connsiteY3" fmla="*/ 1958885 h 1958885"/>
                      <a:gd name="connsiteX4" fmla="*/ 0 w 6839585"/>
                      <a:gd name="connsiteY4" fmla="*/ 0 h 1958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9585" h="1958885" fill="none" extrusionOk="0">
                        <a:moveTo>
                          <a:pt x="0" y="0"/>
                        </a:moveTo>
                        <a:cubicBezTo>
                          <a:pt x="2661559" y="-126836"/>
                          <a:pt x="5568982" y="-126507"/>
                          <a:pt x="6839585" y="0"/>
                        </a:cubicBezTo>
                        <a:cubicBezTo>
                          <a:pt x="6933806" y="692246"/>
                          <a:pt x="7027596" y="1263117"/>
                          <a:pt x="6839585" y="1958885"/>
                        </a:cubicBezTo>
                        <a:cubicBezTo>
                          <a:pt x="4295321" y="2086445"/>
                          <a:pt x="728546" y="1793010"/>
                          <a:pt x="0" y="1958885"/>
                        </a:cubicBezTo>
                        <a:cubicBezTo>
                          <a:pt x="-182623" y="1283661"/>
                          <a:pt x="-199241" y="690419"/>
                          <a:pt x="0" y="0"/>
                        </a:cubicBezTo>
                        <a:close/>
                      </a:path>
                      <a:path w="6839585" h="1958885" stroke="0" extrusionOk="0">
                        <a:moveTo>
                          <a:pt x="0" y="0"/>
                        </a:moveTo>
                        <a:cubicBezTo>
                          <a:pt x="2277517" y="-195719"/>
                          <a:pt x="3952945" y="-287959"/>
                          <a:pt x="6839585" y="0"/>
                        </a:cubicBezTo>
                        <a:cubicBezTo>
                          <a:pt x="6680473" y="457996"/>
                          <a:pt x="6924843" y="1189208"/>
                          <a:pt x="6839585" y="1958885"/>
                        </a:cubicBezTo>
                        <a:cubicBezTo>
                          <a:pt x="5097896" y="1996842"/>
                          <a:pt x="1652320" y="2127598"/>
                          <a:pt x="0" y="1958885"/>
                        </a:cubicBezTo>
                        <a:cubicBezTo>
                          <a:pt x="-126942" y="1744373"/>
                          <a:pt x="-170927" y="508179"/>
                          <a:pt x="0" y="0"/>
                        </a:cubicBezTo>
                        <a:close/>
                      </a:path>
                      <a:path w="6839585" h="1958885" fill="none" stroke="0" extrusionOk="0">
                        <a:moveTo>
                          <a:pt x="0" y="0"/>
                        </a:moveTo>
                        <a:cubicBezTo>
                          <a:pt x="2691108" y="-182380"/>
                          <a:pt x="5546841" y="-92262"/>
                          <a:pt x="6839585" y="0"/>
                        </a:cubicBezTo>
                        <a:cubicBezTo>
                          <a:pt x="7000212" y="644951"/>
                          <a:pt x="7020116" y="1288326"/>
                          <a:pt x="6839585" y="1958885"/>
                        </a:cubicBezTo>
                        <a:cubicBezTo>
                          <a:pt x="4160564" y="2019499"/>
                          <a:pt x="823165" y="1840338"/>
                          <a:pt x="0" y="1958885"/>
                        </a:cubicBezTo>
                        <a:cubicBezTo>
                          <a:pt x="2989" y="1345914"/>
                          <a:pt x="-239686" y="630908"/>
                          <a:pt x="0" y="0"/>
                        </a:cubicBezTo>
                        <a:close/>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4" name="TextBox 2">
            <a:extLst>
              <a:ext uri="{FF2B5EF4-FFF2-40B4-BE49-F238E27FC236}">
                <a16:creationId xmlns:a16="http://schemas.microsoft.com/office/drawing/2014/main" id="{E84AC340-7F20-4542-AB7D-C4FA5F31FF53}"/>
              </a:ext>
            </a:extLst>
          </p:cNvPr>
          <p:cNvSpPr txBox="1"/>
          <p:nvPr/>
        </p:nvSpPr>
        <p:spPr>
          <a:xfrm>
            <a:off x="513080" y="7475003"/>
            <a:ext cx="2461895" cy="461010"/>
          </a:xfrm>
          <a:prstGeom prst="rect">
            <a:avLst/>
          </a:prstGeom>
          <a:noFill/>
        </p:spPr>
        <p:txBody>
          <a:bodyPr wrap="square">
            <a:spAutoFit/>
          </a:bodyPr>
          <a:lstStyle/>
          <a:p>
            <a:pPr algn="just">
              <a:lnSpc>
                <a:spcPct val="107000"/>
              </a:lnSpc>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INTRODUCTION</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5" name="TextBox 3">
            <a:extLst>
              <a:ext uri="{FF2B5EF4-FFF2-40B4-BE49-F238E27FC236}">
                <a16:creationId xmlns:a16="http://schemas.microsoft.com/office/drawing/2014/main" id="{16F8676C-CB72-4577-A575-661BDE5144F9}"/>
              </a:ext>
            </a:extLst>
          </p:cNvPr>
          <p:cNvSpPr txBox="1"/>
          <p:nvPr/>
        </p:nvSpPr>
        <p:spPr>
          <a:xfrm>
            <a:off x="513080" y="7801009"/>
            <a:ext cx="6459220" cy="1297791"/>
          </a:xfrm>
          <a:prstGeom prst="rect">
            <a:avLst/>
          </a:prstGeom>
          <a:noFill/>
        </p:spPr>
        <p:txBody>
          <a:bodyPr wrap="square">
            <a:spAutoFit/>
          </a:bodyPr>
          <a:lstStyle/>
          <a:p>
            <a:pPr algn="just">
              <a:lnSpc>
                <a:spcPct val="107000"/>
              </a:lnSpc>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250 words (approx.) that contextualised the briefing and covers: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449263" indent="-171450" algn="just">
              <a:lnSpc>
                <a:spcPct val="107000"/>
              </a:lnSpc>
              <a:spcAft>
                <a:spcPts val="8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Short justification of why social media can provide useful signals about our future </a:t>
            </a:r>
          </a:p>
          <a:p>
            <a:pPr marL="449263" indent="-171450" algn="just">
              <a:lnSpc>
                <a:spcPct val="107000"/>
              </a:lnSpc>
              <a:spcAft>
                <a:spcPts val="8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1 - 2 sentences on method/data sources to set context – more detail to be given in latter sections.</a:t>
            </a:r>
          </a:p>
          <a:p>
            <a:pPr marL="449263" indent="-171450" algn="just">
              <a:lnSpc>
                <a:spcPct val="107000"/>
              </a:lnSpc>
              <a:spcAft>
                <a:spcPts val="8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1 - 2 sentences about what this briefing presents – i.e., what is the new knowledge, why is the briefing relevant to current challenges democracy/society etc.</a:t>
            </a:r>
          </a:p>
        </p:txBody>
      </p:sp>
      <p:grpSp>
        <p:nvGrpSpPr>
          <p:cNvPr id="28" name="Graphic 26" descr="Mailbox with solid fill">
            <a:extLst>
              <a:ext uri="{FF2B5EF4-FFF2-40B4-BE49-F238E27FC236}">
                <a16:creationId xmlns:a16="http://schemas.microsoft.com/office/drawing/2014/main" id="{2649FC58-D972-4449-BEC6-3E9DE5C85087}"/>
              </a:ext>
            </a:extLst>
          </p:cNvPr>
          <p:cNvGrpSpPr/>
          <p:nvPr/>
        </p:nvGrpSpPr>
        <p:grpSpPr>
          <a:xfrm flipH="1">
            <a:off x="776812" y="2303990"/>
            <a:ext cx="723900" cy="592430"/>
            <a:chOff x="-1081833" y="2447134"/>
            <a:chExt cx="723900" cy="647700"/>
          </a:xfrm>
          <a:solidFill>
            <a:schemeClr val="bg1"/>
          </a:solidFill>
        </p:grpSpPr>
        <p:sp>
          <p:nvSpPr>
            <p:cNvPr id="29" name="Freeform: Shape 28">
              <a:extLst>
                <a:ext uri="{FF2B5EF4-FFF2-40B4-BE49-F238E27FC236}">
                  <a16:creationId xmlns:a16="http://schemas.microsoft.com/office/drawing/2014/main" id="{B4898FF7-B42B-4D28-93CD-4BE4A4434B8C}"/>
                </a:ext>
              </a:extLst>
            </p:cNvPr>
            <p:cNvSpPr/>
            <p:nvPr/>
          </p:nvSpPr>
          <p:spPr>
            <a:xfrm>
              <a:off x="-643683" y="2447134"/>
              <a:ext cx="114300" cy="228600"/>
            </a:xfrm>
            <a:custGeom>
              <a:avLst/>
              <a:gdLst>
                <a:gd name="connsiteX0" fmla="*/ 57150 w 114300"/>
                <a:gd name="connsiteY0" fmla="*/ 57150 h 228600"/>
                <a:gd name="connsiteX1" fmla="*/ 114300 w 114300"/>
                <a:gd name="connsiteY1" fmla="*/ 57150 h 228600"/>
                <a:gd name="connsiteX2" fmla="*/ 114300 w 114300"/>
                <a:gd name="connsiteY2" fmla="*/ 0 h 228600"/>
                <a:gd name="connsiteX3" fmla="*/ 0 w 114300"/>
                <a:gd name="connsiteY3" fmla="*/ 0 h 228600"/>
                <a:gd name="connsiteX4" fmla="*/ 0 w 114300"/>
                <a:gd name="connsiteY4" fmla="*/ 228600 h 228600"/>
                <a:gd name="connsiteX5" fmla="*/ 57150 w 114300"/>
                <a:gd name="connsiteY5" fmla="*/ 228600 h 228600"/>
                <a:gd name="connsiteX6" fmla="*/ 57150 w 114300"/>
                <a:gd name="connsiteY6" fmla="*/ 571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228600" fill="none" extrusionOk="0">
                  <a:moveTo>
                    <a:pt x="57150" y="57150"/>
                  </a:moveTo>
                  <a:cubicBezTo>
                    <a:pt x="80712" y="56455"/>
                    <a:pt x="91946" y="58158"/>
                    <a:pt x="114300" y="57150"/>
                  </a:cubicBezTo>
                  <a:cubicBezTo>
                    <a:pt x="112587" y="40951"/>
                    <a:pt x="113647" y="14914"/>
                    <a:pt x="114300" y="0"/>
                  </a:cubicBezTo>
                  <a:cubicBezTo>
                    <a:pt x="89367" y="-4721"/>
                    <a:pt x="38066" y="-1730"/>
                    <a:pt x="0" y="0"/>
                  </a:cubicBezTo>
                  <a:cubicBezTo>
                    <a:pt x="-1496" y="69071"/>
                    <a:pt x="-2522" y="160754"/>
                    <a:pt x="0" y="228600"/>
                  </a:cubicBezTo>
                  <a:cubicBezTo>
                    <a:pt x="13944" y="230346"/>
                    <a:pt x="36362" y="229716"/>
                    <a:pt x="57150" y="228600"/>
                  </a:cubicBezTo>
                  <a:cubicBezTo>
                    <a:pt x="55589" y="183671"/>
                    <a:pt x="56744" y="103164"/>
                    <a:pt x="57150" y="57150"/>
                  </a:cubicBezTo>
                  <a:close/>
                </a:path>
                <a:path w="114300" h="228600" stroke="0" extrusionOk="0">
                  <a:moveTo>
                    <a:pt x="57150" y="57150"/>
                  </a:moveTo>
                  <a:cubicBezTo>
                    <a:pt x="71136" y="56010"/>
                    <a:pt x="100536" y="57229"/>
                    <a:pt x="114300" y="57150"/>
                  </a:cubicBezTo>
                  <a:cubicBezTo>
                    <a:pt x="115272" y="40908"/>
                    <a:pt x="115319" y="20602"/>
                    <a:pt x="114300" y="0"/>
                  </a:cubicBezTo>
                  <a:cubicBezTo>
                    <a:pt x="63243" y="-5466"/>
                    <a:pt x="28306" y="-4505"/>
                    <a:pt x="0" y="0"/>
                  </a:cubicBezTo>
                  <a:cubicBezTo>
                    <a:pt x="5502" y="102125"/>
                    <a:pt x="3727" y="182387"/>
                    <a:pt x="0" y="228600"/>
                  </a:cubicBezTo>
                  <a:cubicBezTo>
                    <a:pt x="27640" y="229827"/>
                    <a:pt x="39626" y="228883"/>
                    <a:pt x="57150" y="228600"/>
                  </a:cubicBezTo>
                  <a:cubicBezTo>
                    <a:pt x="54795" y="180870"/>
                    <a:pt x="50670" y="136809"/>
                    <a:pt x="57150" y="57150"/>
                  </a:cubicBezTo>
                  <a:close/>
                </a:path>
              </a:pathLst>
            </a:custGeom>
            <a:grpFill/>
            <a:ln w="12700" cap="flat">
              <a:solidFill>
                <a:schemeClr val="bg1"/>
              </a:solidFill>
              <a:prstDash val="solid"/>
              <a:miter/>
              <a:extLst>
                <a:ext uri="{C807C97D-BFC1-408E-A445-0C87EB9F89A2}">
                  <ask:lineSketchStyleProps xmlns:ask="http://schemas.microsoft.com/office/drawing/2018/sketchyshapes" sd="2669773678">
                    <a:custGeom>
                      <a:avLst/>
                      <a:gdLst>
                        <a:gd name="connsiteX0" fmla="*/ 57150 w 114300"/>
                        <a:gd name="connsiteY0" fmla="*/ 57150 h 228600"/>
                        <a:gd name="connsiteX1" fmla="*/ 114300 w 114300"/>
                        <a:gd name="connsiteY1" fmla="*/ 57150 h 228600"/>
                        <a:gd name="connsiteX2" fmla="*/ 114300 w 114300"/>
                        <a:gd name="connsiteY2" fmla="*/ 0 h 228600"/>
                        <a:gd name="connsiteX3" fmla="*/ 0 w 114300"/>
                        <a:gd name="connsiteY3" fmla="*/ 0 h 228600"/>
                        <a:gd name="connsiteX4" fmla="*/ 0 w 114300"/>
                        <a:gd name="connsiteY4" fmla="*/ 228600 h 228600"/>
                        <a:gd name="connsiteX5" fmla="*/ 57150 w 114300"/>
                        <a:gd name="connsiteY5" fmla="*/ 2286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300" h="228600">
                          <a:moveTo>
                            <a:pt x="57150" y="57150"/>
                          </a:moveTo>
                          <a:lnTo>
                            <a:pt x="114300" y="57150"/>
                          </a:lnTo>
                          <a:lnTo>
                            <a:pt x="114300" y="0"/>
                          </a:lnTo>
                          <a:lnTo>
                            <a:pt x="0" y="0"/>
                          </a:lnTo>
                          <a:lnTo>
                            <a:pt x="0" y="228600"/>
                          </a:lnTo>
                          <a:lnTo>
                            <a:pt x="57150" y="228600"/>
                          </a:lnTo>
                          <a:close/>
                        </a:path>
                      </a:pathLst>
                    </a:custGeom>
                    <ask:type>
                      <ask:lineSketchFreehand/>
                    </ask:type>
                  </ask:lineSketchStyleProps>
                </a:ext>
              </a:extLst>
            </a:ln>
          </p:spPr>
          <p:txBody>
            <a:bodyPr rtlCol="0" anchor="ctr"/>
            <a:lstStyle/>
            <a:p>
              <a:endParaRPr lang="en-GB"/>
            </a:p>
          </p:txBody>
        </p:sp>
        <p:sp>
          <p:nvSpPr>
            <p:cNvPr id="30" name="Freeform: Shape 29">
              <a:extLst>
                <a:ext uri="{FF2B5EF4-FFF2-40B4-BE49-F238E27FC236}">
                  <a16:creationId xmlns:a16="http://schemas.microsoft.com/office/drawing/2014/main" id="{BBD74A33-66FE-487C-A051-23A79FBF7759}"/>
                </a:ext>
              </a:extLst>
            </p:cNvPr>
            <p:cNvSpPr/>
            <p:nvPr/>
          </p:nvSpPr>
          <p:spPr>
            <a:xfrm>
              <a:off x="-1081833" y="2542384"/>
              <a:ext cx="723900" cy="552450"/>
            </a:xfrm>
            <a:custGeom>
              <a:avLst/>
              <a:gdLst>
                <a:gd name="connsiteX0" fmla="*/ 285750 w 723900"/>
                <a:gd name="connsiteY0" fmla="*/ 400050 h 552450"/>
                <a:gd name="connsiteX1" fmla="*/ 57150 w 723900"/>
                <a:gd name="connsiteY1" fmla="*/ 400050 h 552450"/>
                <a:gd name="connsiteX2" fmla="*/ 57150 w 723900"/>
                <a:gd name="connsiteY2" fmla="*/ 171450 h 552450"/>
                <a:gd name="connsiteX3" fmla="*/ 171450 w 723900"/>
                <a:gd name="connsiteY3" fmla="*/ 57150 h 552450"/>
                <a:gd name="connsiteX4" fmla="*/ 285750 w 723900"/>
                <a:gd name="connsiteY4" fmla="*/ 171450 h 552450"/>
                <a:gd name="connsiteX5" fmla="*/ 285750 w 723900"/>
                <a:gd name="connsiteY5" fmla="*/ 400050 h 552450"/>
                <a:gd name="connsiteX6" fmla="*/ 552450 w 723900"/>
                <a:gd name="connsiteY6" fmla="*/ 0 h 552450"/>
                <a:gd name="connsiteX7" fmla="*/ 533400 w 723900"/>
                <a:gd name="connsiteY7" fmla="*/ 0 h 552450"/>
                <a:gd name="connsiteX8" fmla="*/ 533400 w 723900"/>
                <a:gd name="connsiteY8" fmla="*/ 171450 h 552450"/>
                <a:gd name="connsiteX9" fmla="*/ 400050 w 723900"/>
                <a:gd name="connsiteY9" fmla="*/ 171450 h 552450"/>
                <a:gd name="connsiteX10" fmla="*/ 400050 w 723900"/>
                <a:gd name="connsiteY10" fmla="*/ 0 h 552450"/>
                <a:gd name="connsiteX11" fmla="*/ 171450 w 723900"/>
                <a:gd name="connsiteY11" fmla="*/ 0 h 552450"/>
                <a:gd name="connsiteX12" fmla="*/ 0 w 723900"/>
                <a:gd name="connsiteY12" fmla="*/ 171450 h 552450"/>
                <a:gd name="connsiteX13" fmla="*/ 0 w 723900"/>
                <a:gd name="connsiteY13" fmla="*/ 457200 h 552450"/>
                <a:gd name="connsiteX14" fmla="*/ 323850 w 723900"/>
                <a:gd name="connsiteY14" fmla="*/ 457200 h 552450"/>
                <a:gd name="connsiteX15" fmla="*/ 323850 w 723900"/>
                <a:gd name="connsiteY15" fmla="*/ 552450 h 552450"/>
                <a:gd name="connsiteX16" fmla="*/ 400050 w 723900"/>
                <a:gd name="connsiteY16" fmla="*/ 552450 h 552450"/>
                <a:gd name="connsiteX17" fmla="*/ 400050 w 723900"/>
                <a:gd name="connsiteY17" fmla="*/ 457200 h 552450"/>
                <a:gd name="connsiteX18" fmla="*/ 723900 w 723900"/>
                <a:gd name="connsiteY18" fmla="*/ 457200 h 552450"/>
                <a:gd name="connsiteX19" fmla="*/ 723900 w 723900"/>
                <a:gd name="connsiteY19" fmla="*/ 171450 h 552450"/>
                <a:gd name="connsiteX20" fmla="*/ 552450 w 723900"/>
                <a:gd name="connsiteY20" fmla="*/ 0 h 55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23900" h="552450" fill="none" extrusionOk="0">
                  <a:moveTo>
                    <a:pt x="285750" y="400050"/>
                  </a:moveTo>
                  <a:cubicBezTo>
                    <a:pt x="186830" y="410135"/>
                    <a:pt x="128528" y="392623"/>
                    <a:pt x="57150" y="400050"/>
                  </a:cubicBezTo>
                  <a:cubicBezTo>
                    <a:pt x="53566" y="347844"/>
                    <a:pt x="67153" y="263797"/>
                    <a:pt x="57150" y="171450"/>
                  </a:cubicBezTo>
                  <a:cubicBezTo>
                    <a:pt x="53597" y="111085"/>
                    <a:pt x="102131" y="61108"/>
                    <a:pt x="171450" y="57150"/>
                  </a:cubicBezTo>
                  <a:cubicBezTo>
                    <a:pt x="235135" y="61012"/>
                    <a:pt x="298996" y="108082"/>
                    <a:pt x="285750" y="171450"/>
                  </a:cubicBezTo>
                  <a:cubicBezTo>
                    <a:pt x="291812" y="227257"/>
                    <a:pt x="287196" y="292118"/>
                    <a:pt x="285750" y="400050"/>
                  </a:cubicBezTo>
                  <a:close/>
                  <a:moveTo>
                    <a:pt x="552450" y="0"/>
                  </a:moveTo>
                  <a:cubicBezTo>
                    <a:pt x="548430" y="-894"/>
                    <a:pt x="539148" y="625"/>
                    <a:pt x="533400" y="0"/>
                  </a:cubicBezTo>
                  <a:cubicBezTo>
                    <a:pt x="528539" y="54401"/>
                    <a:pt x="533325" y="122685"/>
                    <a:pt x="533400" y="171450"/>
                  </a:cubicBezTo>
                  <a:cubicBezTo>
                    <a:pt x="493147" y="176270"/>
                    <a:pt x="459916" y="167793"/>
                    <a:pt x="400050" y="171450"/>
                  </a:cubicBezTo>
                  <a:cubicBezTo>
                    <a:pt x="407191" y="127503"/>
                    <a:pt x="399395" y="58729"/>
                    <a:pt x="400050" y="0"/>
                  </a:cubicBezTo>
                  <a:cubicBezTo>
                    <a:pt x="291645" y="3039"/>
                    <a:pt x="226011" y="6841"/>
                    <a:pt x="171450" y="0"/>
                  </a:cubicBezTo>
                  <a:cubicBezTo>
                    <a:pt x="79190" y="22199"/>
                    <a:pt x="-546" y="62833"/>
                    <a:pt x="0" y="171450"/>
                  </a:cubicBezTo>
                  <a:cubicBezTo>
                    <a:pt x="13750" y="233765"/>
                    <a:pt x="-5020" y="330825"/>
                    <a:pt x="0" y="457200"/>
                  </a:cubicBezTo>
                  <a:cubicBezTo>
                    <a:pt x="117118" y="443605"/>
                    <a:pt x="239938" y="448440"/>
                    <a:pt x="323850" y="457200"/>
                  </a:cubicBezTo>
                  <a:cubicBezTo>
                    <a:pt x="327878" y="494041"/>
                    <a:pt x="320328" y="505054"/>
                    <a:pt x="323850" y="552450"/>
                  </a:cubicBezTo>
                  <a:cubicBezTo>
                    <a:pt x="344480" y="548861"/>
                    <a:pt x="363617" y="549824"/>
                    <a:pt x="400050" y="552450"/>
                  </a:cubicBezTo>
                  <a:cubicBezTo>
                    <a:pt x="402125" y="526172"/>
                    <a:pt x="404268" y="493375"/>
                    <a:pt x="400050" y="457200"/>
                  </a:cubicBezTo>
                  <a:cubicBezTo>
                    <a:pt x="551658" y="451780"/>
                    <a:pt x="657031" y="459188"/>
                    <a:pt x="723900" y="457200"/>
                  </a:cubicBezTo>
                  <a:cubicBezTo>
                    <a:pt x="734885" y="340550"/>
                    <a:pt x="712345" y="295355"/>
                    <a:pt x="723900" y="171450"/>
                  </a:cubicBezTo>
                  <a:cubicBezTo>
                    <a:pt x="735588" y="58245"/>
                    <a:pt x="641242" y="7490"/>
                    <a:pt x="552450" y="0"/>
                  </a:cubicBezTo>
                  <a:close/>
                </a:path>
                <a:path w="723900" h="552450" stroke="0" extrusionOk="0">
                  <a:moveTo>
                    <a:pt x="285750" y="400050"/>
                  </a:moveTo>
                  <a:cubicBezTo>
                    <a:pt x="206707" y="400630"/>
                    <a:pt x="135007" y="395395"/>
                    <a:pt x="57150" y="400050"/>
                  </a:cubicBezTo>
                  <a:cubicBezTo>
                    <a:pt x="66611" y="289254"/>
                    <a:pt x="48383" y="235489"/>
                    <a:pt x="57150" y="171450"/>
                  </a:cubicBezTo>
                  <a:cubicBezTo>
                    <a:pt x="60169" y="109463"/>
                    <a:pt x="112839" y="60023"/>
                    <a:pt x="171450" y="57150"/>
                  </a:cubicBezTo>
                  <a:cubicBezTo>
                    <a:pt x="245842" y="53551"/>
                    <a:pt x="277647" y="107918"/>
                    <a:pt x="285750" y="171450"/>
                  </a:cubicBezTo>
                  <a:cubicBezTo>
                    <a:pt x="280031" y="249686"/>
                    <a:pt x="281259" y="332711"/>
                    <a:pt x="285750" y="400050"/>
                  </a:cubicBezTo>
                  <a:close/>
                  <a:moveTo>
                    <a:pt x="552450" y="0"/>
                  </a:moveTo>
                  <a:cubicBezTo>
                    <a:pt x="545796" y="368"/>
                    <a:pt x="541628" y="203"/>
                    <a:pt x="533400" y="0"/>
                  </a:cubicBezTo>
                  <a:cubicBezTo>
                    <a:pt x="533360" y="59702"/>
                    <a:pt x="531088" y="112643"/>
                    <a:pt x="533400" y="171450"/>
                  </a:cubicBezTo>
                  <a:cubicBezTo>
                    <a:pt x="482600" y="170847"/>
                    <a:pt x="435369" y="175667"/>
                    <a:pt x="400050" y="171450"/>
                  </a:cubicBezTo>
                  <a:cubicBezTo>
                    <a:pt x="405402" y="118836"/>
                    <a:pt x="407263" y="74479"/>
                    <a:pt x="400050" y="0"/>
                  </a:cubicBezTo>
                  <a:cubicBezTo>
                    <a:pt x="290556" y="-8775"/>
                    <a:pt x="240702" y="16"/>
                    <a:pt x="171450" y="0"/>
                  </a:cubicBezTo>
                  <a:cubicBezTo>
                    <a:pt x="80581" y="3503"/>
                    <a:pt x="-15775" y="60811"/>
                    <a:pt x="0" y="171450"/>
                  </a:cubicBezTo>
                  <a:cubicBezTo>
                    <a:pt x="12739" y="238651"/>
                    <a:pt x="-1924" y="342458"/>
                    <a:pt x="0" y="457200"/>
                  </a:cubicBezTo>
                  <a:cubicBezTo>
                    <a:pt x="87834" y="453779"/>
                    <a:pt x="246573" y="455506"/>
                    <a:pt x="323850" y="457200"/>
                  </a:cubicBezTo>
                  <a:cubicBezTo>
                    <a:pt x="327568" y="501066"/>
                    <a:pt x="320882" y="510305"/>
                    <a:pt x="323850" y="552450"/>
                  </a:cubicBezTo>
                  <a:cubicBezTo>
                    <a:pt x="359918" y="551895"/>
                    <a:pt x="364273" y="551765"/>
                    <a:pt x="400050" y="552450"/>
                  </a:cubicBezTo>
                  <a:cubicBezTo>
                    <a:pt x="403076" y="510942"/>
                    <a:pt x="398869" y="478897"/>
                    <a:pt x="400050" y="457200"/>
                  </a:cubicBezTo>
                  <a:cubicBezTo>
                    <a:pt x="483329" y="442173"/>
                    <a:pt x="649148" y="443656"/>
                    <a:pt x="723900" y="457200"/>
                  </a:cubicBezTo>
                  <a:cubicBezTo>
                    <a:pt x="728652" y="398900"/>
                    <a:pt x="735047" y="235025"/>
                    <a:pt x="723900" y="171450"/>
                  </a:cubicBezTo>
                  <a:cubicBezTo>
                    <a:pt x="710735" y="76097"/>
                    <a:pt x="641658" y="1809"/>
                    <a:pt x="552450" y="0"/>
                  </a:cubicBezTo>
                  <a:close/>
                </a:path>
              </a:pathLst>
            </a:custGeom>
            <a:grpFill/>
            <a:ln w="12700" cap="flat">
              <a:solidFill>
                <a:schemeClr val="bg1"/>
              </a:solidFill>
              <a:prstDash val="solid"/>
              <a:miter/>
              <a:extLst>
                <a:ext uri="{C807C97D-BFC1-408E-A445-0C87EB9F89A2}">
                  <ask:lineSketchStyleProps xmlns:ask="http://schemas.microsoft.com/office/drawing/2018/sketchyshapes" sd="1662279521">
                    <a:custGeom>
                      <a:avLst/>
                      <a:gdLst>
                        <a:gd name="connsiteX0" fmla="*/ 285750 w 723900"/>
                        <a:gd name="connsiteY0" fmla="*/ 400050 h 552450"/>
                        <a:gd name="connsiteX1" fmla="*/ 57150 w 723900"/>
                        <a:gd name="connsiteY1" fmla="*/ 400050 h 552450"/>
                        <a:gd name="connsiteX2" fmla="*/ 57150 w 723900"/>
                        <a:gd name="connsiteY2" fmla="*/ 171450 h 552450"/>
                        <a:gd name="connsiteX3" fmla="*/ 171450 w 723900"/>
                        <a:gd name="connsiteY3" fmla="*/ 57150 h 552450"/>
                        <a:gd name="connsiteX4" fmla="*/ 285750 w 723900"/>
                        <a:gd name="connsiteY4" fmla="*/ 171450 h 552450"/>
                        <a:gd name="connsiteX5" fmla="*/ 285750 w 723900"/>
                        <a:gd name="connsiteY5" fmla="*/ 400050 h 552450"/>
                        <a:gd name="connsiteX6" fmla="*/ 552450 w 723900"/>
                        <a:gd name="connsiteY6" fmla="*/ 0 h 552450"/>
                        <a:gd name="connsiteX7" fmla="*/ 533400 w 723900"/>
                        <a:gd name="connsiteY7" fmla="*/ 0 h 552450"/>
                        <a:gd name="connsiteX8" fmla="*/ 533400 w 723900"/>
                        <a:gd name="connsiteY8" fmla="*/ 171450 h 552450"/>
                        <a:gd name="connsiteX9" fmla="*/ 400050 w 723900"/>
                        <a:gd name="connsiteY9" fmla="*/ 171450 h 552450"/>
                        <a:gd name="connsiteX10" fmla="*/ 400050 w 723900"/>
                        <a:gd name="connsiteY10" fmla="*/ 0 h 552450"/>
                        <a:gd name="connsiteX11" fmla="*/ 171450 w 723900"/>
                        <a:gd name="connsiteY11" fmla="*/ 0 h 552450"/>
                        <a:gd name="connsiteX12" fmla="*/ 0 w 723900"/>
                        <a:gd name="connsiteY12" fmla="*/ 171450 h 552450"/>
                        <a:gd name="connsiteX13" fmla="*/ 0 w 723900"/>
                        <a:gd name="connsiteY13" fmla="*/ 457200 h 552450"/>
                        <a:gd name="connsiteX14" fmla="*/ 323850 w 723900"/>
                        <a:gd name="connsiteY14" fmla="*/ 457200 h 552450"/>
                        <a:gd name="connsiteX15" fmla="*/ 323850 w 723900"/>
                        <a:gd name="connsiteY15" fmla="*/ 552450 h 552450"/>
                        <a:gd name="connsiteX16" fmla="*/ 400050 w 723900"/>
                        <a:gd name="connsiteY16" fmla="*/ 552450 h 552450"/>
                        <a:gd name="connsiteX17" fmla="*/ 400050 w 723900"/>
                        <a:gd name="connsiteY17" fmla="*/ 457200 h 552450"/>
                        <a:gd name="connsiteX18" fmla="*/ 723900 w 723900"/>
                        <a:gd name="connsiteY18" fmla="*/ 457200 h 552450"/>
                        <a:gd name="connsiteX19" fmla="*/ 723900 w 723900"/>
                        <a:gd name="connsiteY19" fmla="*/ 171450 h 552450"/>
                        <a:gd name="connsiteX20" fmla="*/ 552450 w 723900"/>
                        <a:gd name="connsiteY20" fmla="*/ 0 h 55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23900" h="552450">
                          <a:moveTo>
                            <a:pt x="285750" y="400050"/>
                          </a:moveTo>
                          <a:lnTo>
                            <a:pt x="57150" y="400050"/>
                          </a:lnTo>
                          <a:lnTo>
                            <a:pt x="57150" y="171450"/>
                          </a:lnTo>
                          <a:cubicBezTo>
                            <a:pt x="57150" y="108585"/>
                            <a:pt x="108585" y="57150"/>
                            <a:pt x="171450" y="57150"/>
                          </a:cubicBezTo>
                          <a:cubicBezTo>
                            <a:pt x="234315" y="57150"/>
                            <a:pt x="285750" y="108585"/>
                            <a:pt x="285750" y="171450"/>
                          </a:cubicBezTo>
                          <a:lnTo>
                            <a:pt x="285750" y="400050"/>
                          </a:lnTo>
                          <a:close/>
                          <a:moveTo>
                            <a:pt x="552450" y="0"/>
                          </a:moveTo>
                          <a:lnTo>
                            <a:pt x="533400" y="0"/>
                          </a:lnTo>
                          <a:lnTo>
                            <a:pt x="533400" y="171450"/>
                          </a:lnTo>
                          <a:lnTo>
                            <a:pt x="400050" y="171450"/>
                          </a:lnTo>
                          <a:lnTo>
                            <a:pt x="400050" y="0"/>
                          </a:lnTo>
                          <a:lnTo>
                            <a:pt x="171450" y="0"/>
                          </a:lnTo>
                          <a:cubicBezTo>
                            <a:pt x="77153" y="0"/>
                            <a:pt x="0" y="77152"/>
                            <a:pt x="0" y="171450"/>
                          </a:cubicBezTo>
                          <a:lnTo>
                            <a:pt x="0" y="457200"/>
                          </a:lnTo>
                          <a:lnTo>
                            <a:pt x="323850" y="457200"/>
                          </a:lnTo>
                          <a:lnTo>
                            <a:pt x="323850" y="552450"/>
                          </a:lnTo>
                          <a:lnTo>
                            <a:pt x="400050" y="552450"/>
                          </a:lnTo>
                          <a:lnTo>
                            <a:pt x="400050" y="457200"/>
                          </a:lnTo>
                          <a:lnTo>
                            <a:pt x="723900" y="457200"/>
                          </a:lnTo>
                          <a:lnTo>
                            <a:pt x="723900" y="171450"/>
                          </a:lnTo>
                          <a:cubicBezTo>
                            <a:pt x="723900" y="77152"/>
                            <a:pt x="646748" y="0"/>
                            <a:pt x="552450" y="0"/>
                          </a:cubicBezTo>
                          <a:close/>
                        </a:path>
                      </a:pathLst>
                    </a:custGeom>
                    <ask:type>
                      <ask:lineSketchFreehand/>
                    </ask:type>
                  </ask:lineSketchStyleProps>
                </a:ext>
              </a:extLst>
            </a:ln>
          </p:spPr>
          <p:txBody>
            <a:bodyPr rtlCol="0" anchor="ctr"/>
            <a:lstStyle/>
            <a:p>
              <a:endParaRPr lang="en-GB"/>
            </a:p>
          </p:txBody>
        </p:sp>
      </p:grpSp>
      <p:sp>
        <p:nvSpPr>
          <p:cNvPr id="4" name="TextBox 3">
            <a:extLst>
              <a:ext uri="{FF2B5EF4-FFF2-40B4-BE49-F238E27FC236}">
                <a16:creationId xmlns:a16="http://schemas.microsoft.com/office/drawing/2014/main" id="{DF34BCF7-0547-6B99-BC28-EAA3F7487F9E}"/>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GB" sz="1400" b="1" dirty="0">
                <a:solidFill>
                  <a:schemeClr val="bg1"/>
                </a:solidFill>
              </a:rPr>
              <a:t>The Toolkit</a:t>
            </a:r>
          </a:p>
        </p:txBody>
      </p:sp>
      <p:grpSp>
        <p:nvGrpSpPr>
          <p:cNvPr id="8" name="Group 7">
            <a:extLst>
              <a:ext uri="{FF2B5EF4-FFF2-40B4-BE49-F238E27FC236}">
                <a16:creationId xmlns:a16="http://schemas.microsoft.com/office/drawing/2014/main" id="{32C3724D-346C-0500-E0DB-2B399D717319}"/>
              </a:ext>
            </a:extLst>
          </p:cNvPr>
          <p:cNvGrpSpPr/>
          <p:nvPr/>
        </p:nvGrpSpPr>
        <p:grpSpPr>
          <a:xfrm>
            <a:off x="360000" y="10295394"/>
            <a:ext cx="3860800" cy="324836"/>
            <a:chOff x="360000" y="10295394"/>
            <a:chExt cx="3860800" cy="324836"/>
          </a:xfrm>
        </p:grpSpPr>
        <p:sp>
          <p:nvSpPr>
            <p:cNvPr id="9" name="TextBox 8">
              <a:extLst>
                <a:ext uri="{FF2B5EF4-FFF2-40B4-BE49-F238E27FC236}">
                  <a16:creationId xmlns:a16="http://schemas.microsoft.com/office/drawing/2014/main" id="{3CA28234-1A92-65CF-55A0-72C607A57DA1}"/>
                </a:ext>
              </a:extLst>
            </p:cNvPr>
            <p:cNvSpPr txBox="1"/>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dirty="0">
                  <a:solidFill>
                    <a:schemeClr val="bg1"/>
                  </a:solidFill>
                </a:rPr>
                <a:t>| </a:t>
              </a:r>
              <a:r>
                <a:rPr lang="en-US" sz="1200" b="1" dirty="0">
                  <a:solidFill>
                    <a:schemeClr val="bg1"/>
                  </a:solidFill>
                </a:rPr>
                <a:t>Social Media and Foresight Toolkit</a:t>
              </a:r>
              <a:endParaRPr lang="en-GB" sz="1200" b="1" dirty="0">
                <a:solidFill>
                  <a:schemeClr val="bg1"/>
                </a:solidFill>
              </a:endParaRPr>
            </a:p>
          </p:txBody>
        </p:sp>
        <p:pic>
          <p:nvPicPr>
            <p:cNvPr id="10" name="Picture 9">
              <a:extLst>
                <a:ext uri="{FF2B5EF4-FFF2-40B4-BE49-F238E27FC236}">
                  <a16:creationId xmlns:a16="http://schemas.microsoft.com/office/drawing/2014/main" id="{5A76CFF4-6C2F-3189-EE85-82EF44BE543E}"/>
                </a:ext>
              </a:extLst>
            </p:cNvPr>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Tree>
    <p:extLst>
      <p:ext uri="{BB962C8B-B14F-4D97-AF65-F5344CB8AC3E}">
        <p14:creationId xmlns:p14="http://schemas.microsoft.com/office/powerpoint/2010/main" val="66350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565C33E-DC08-4141-8907-EBA5C30CD34A}"/>
              </a:ext>
            </a:extLst>
          </p:cNvPr>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3" name="Rectangle 2">
            <a:extLst>
              <a:ext uri="{FF2B5EF4-FFF2-40B4-BE49-F238E27FC236}">
                <a16:creationId xmlns:a16="http://schemas.microsoft.com/office/drawing/2014/main" id="{07D6FD4D-4E77-4CF6-BE1B-A3520B0B1C32}"/>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0250A91E-2EDD-4A04-A1C4-C97FC6245377}"/>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6" name="Slide Number Placeholder 8">
            <a:extLst>
              <a:ext uri="{FF2B5EF4-FFF2-40B4-BE49-F238E27FC236}">
                <a16:creationId xmlns:a16="http://schemas.microsoft.com/office/drawing/2014/main" id="{73ED5C6E-F565-4BDF-A012-CD3151724B57}"/>
              </a:ext>
            </a:extLst>
          </p:cNvPr>
          <p:cNvSpPr>
            <a:spLocks noGrp="1"/>
          </p:cNvSpPr>
          <p:nvPr>
            <p:ph type="sldNum" sz="quarter" idx="12"/>
          </p:nvPr>
        </p:nvSpPr>
        <p:spPr>
          <a:xfrm>
            <a:off x="5400001" y="10223812"/>
            <a:ext cx="1700927" cy="468000"/>
          </a:xfrm>
        </p:spPr>
        <p:txBody>
          <a:bodyPr/>
          <a:lstStyle/>
          <a:p>
            <a:fld id="{EDF92302-AF5E-4C26-BF1A-1E0ADB3C276D}" type="slidenum">
              <a:rPr lang="en-GB" sz="1200" b="1" smtClean="0">
                <a:solidFill>
                  <a:schemeClr val="bg1"/>
                </a:solidFill>
              </a:rPr>
              <a:t>2</a:t>
            </a:fld>
            <a:endParaRPr lang="en-GB" sz="1200" b="1">
              <a:solidFill>
                <a:schemeClr val="bg1"/>
              </a:solidFill>
            </a:endParaRPr>
          </a:p>
        </p:txBody>
      </p:sp>
      <p:sp>
        <p:nvSpPr>
          <p:cNvPr id="26" name="Rectangle 18">
            <a:extLst>
              <a:ext uri="{FF2B5EF4-FFF2-40B4-BE49-F238E27FC236}">
                <a16:creationId xmlns:a16="http://schemas.microsoft.com/office/drawing/2014/main" id="{D84E781D-C584-4501-BD76-4BFBBEDA0EB2}"/>
              </a:ext>
            </a:extLst>
          </p:cNvPr>
          <p:cNvSpPr/>
          <p:nvPr/>
        </p:nvSpPr>
        <p:spPr>
          <a:xfrm>
            <a:off x="440372" y="707867"/>
            <a:ext cx="6839585" cy="2065652"/>
          </a:xfrm>
          <a:custGeom>
            <a:avLst/>
            <a:gdLst>
              <a:gd name="connsiteX0" fmla="*/ 0 w 6839585"/>
              <a:gd name="connsiteY0" fmla="*/ 0 h 2065652"/>
              <a:gd name="connsiteX1" fmla="*/ 6839585 w 6839585"/>
              <a:gd name="connsiteY1" fmla="*/ 0 h 2065652"/>
              <a:gd name="connsiteX2" fmla="*/ 6839585 w 6839585"/>
              <a:gd name="connsiteY2" fmla="*/ 2065652 h 2065652"/>
              <a:gd name="connsiteX3" fmla="*/ 0 w 6839585"/>
              <a:gd name="connsiteY3" fmla="*/ 2065652 h 2065652"/>
              <a:gd name="connsiteX4" fmla="*/ 0 w 6839585"/>
              <a:gd name="connsiteY4" fmla="*/ 0 h 2065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9585" h="2065652" fill="none" extrusionOk="0">
                <a:moveTo>
                  <a:pt x="0" y="0"/>
                </a:moveTo>
                <a:cubicBezTo>
                  <a:pt x="3181320" y="5822"/>
                  <a:pt x="3527989" y="111803"/>
                  <a:pt x="6839585" y="0"/>
                </a:cubicBezTo>
                <a:cubicBezTo>
                  <a:pt x="6701603" y="278869"/>
                  <a:pt x="6953449" y="1178532"/>
                  <a:pt x="6839585" y="2065652"/>
                </a:cubicBezTo>
                <a:cubicBezTo>
                  <a:pt x="3898370" y="2108411"/>
                  <a:pt x="1209403" y="2030156"/>
                  <a:pt x="0" y="2065652"/>
                </a:cubicBezTo>
                <a:cubicBezTo>
                  <a:pt x="-128010" y="1468611"/>
                  <a:pt x="97242" y="885619"/>
                  <a:pt x="0" y="0"/>
                </a:cubicBezTo>
                <a:close/>
              </a:path>
              <a:path w="6839585" h="2065652" stroke="0" extrusionOk="0">
                <a:moveTo>
                  <a:pt x="0" y="0"/>
                </a:moveTo>
                <a:cubicBezTo>
                  <a:pt x="2386605" y="161426"/>
                  <a:pt x="5733291" y="94335"/>
                  <a:pt x="6839585" y="0"/>
                </a:cubicBezTo>
                <a:cubicBezTo>
                  <a:pt x="6806405" y="988859"/>
                  <a:pt x="6731199" y="1366409"/>
                  <a:pt x="6839585" y="2065652"/>
                </a:cubicBezTo>
                <a:cubicBezTo>
                  <a:pt x="4163674" y="2199768"/>
                  <a:pt x="1829332" y="2073447"/>
                  <a:pt x="0" y="2065652"/>
                </a:cubicBezTo>
                <a:cubicBezTo>
                  <a:pt x="-115364" y="1139727"/>
                  <a:pt x="39641" y="965996"/>
                  <a:pt x="0" y="0"/>
                </a:cubicBezTo>
                <a:close/>
              </a:path>
            </a:pathLst>
          </a:custGeom>
          <a:solidFill>
            <a:srgbClr val="00ADEE"/>
          </a:solidFill>
          <a:ln w="19050">
            <a:solidFill>
              <a:srgbClr val="00ADEE"/>
            </a:solidFill>
            <a:extLst>
              <a:ext uri="{C807C97D-BFC1-408E-A445-0C87EB9F89A2}">
                <ask:lineSketchStyleProps xmlns:ask="http://schemas.microsoft.com/office/drawing/2018/sketchyshapes" sd="2127353937">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7" name="TextBox 5">
            <a:extLst>
              <a:ext uri="{FF2B5EF4-FFF2-40B4-BE49-F238E27FC236}">
                <a16:creationId xmlns:a16="http://schemas.microsoft.com/office/drawing/2014/main" id="{641B628D-8994-4D5D-A1B9-B654BA1F7730}"/>
              </a:ext>
            </a:extLst>
          </p:cNvPr>
          <p:cNvSpPr txBox="1"/>
          <p:nvPr/>
        </p:nvSpPr>
        <p:spPr>
          <a:xfrm>
            <a:off x="683260" y="977618"/>
            <a:ext cx="6436043" cy="338554"/>
          </a:xfrm>
          <a:prstGeom prst="rect">
            <a:avLst/>
          </a:prstGeom>
          <a:noFill/>
        </p:spPr>
        <p:txBody>
          <a:bodyPr wrap="square">
            <a:spAutoFit/>
          </a:bodyPr>
          <a:lstStyle/>
          <a:p>
            <a:pPr algn="just">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EMERGING TRENDS  - WHERE IS DEMOCRACY HEADING?</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 name="TextBox 6">
            <a:extLst>
              <a:ext uri="{FF2B5EF4-FFF2-40B4-BE49-F238E27FC236}">
                <a16:creationId xmlns:a16="http://schemas.microsoft.com/office/drawing/2014/main" id="{9F349D09-A890-4ECF-88C8-54AB2E78459B}"/>
              </a:ext>
            </a:extLst>
          </p:cNvPr>
          <p:cNvSpPr txBox="1"/>
          <p:nvPr/>
        </p:nvSpPr>
        <p:spPr>
          <a:xfrm>
            <a:off x="683260" y="1362871"/>
            <a:ext cx="6448742" cy="1220847"/>
          </a:xfrm>
          <a:prstGeom prst="rect">
            <a:avLst/>
          </a:prstGeom>
          <a:noFill/>
        </p:spPr>
        <p:txBody>
          <a:bodyPr wrap="square">
            <a:spAutoFit/>
          </a:bodyPr>
          <a:lstStyle/>
          <a:p>
            <a:pPr algn="just">
              <a:lnSpc>
                <a:spcPct val="107000"/>
              </a:lnSpc>
              <a:spcAft>
                <a:spcPts val="6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300 words (approx.) that outlines the key insights from social media and foresight activities. This should largely be informed by the results of the Padlet comments and questionnaires 1 and 2.</a:t>
            </a:r>
          </a:p>
          <a:p>
            <a:pPr marL="628650" lvl="1" indent="-171450" algn="just">
              <a:lnSpc>
                <a:spcPct val="107000"/>
              </a:lnSpc>
              <a:spcAft>
                <a:spcPts val="6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Outline key topics, themes or innovation areas that have emerged</a:t>
            </a:r>
          </a:p>
          <a:p>
            <a:pPr marL="628650" lvl="1" indent="-171450" algn="just">
              <a:lnSpc>
                <a:spcPct val="107000"/>
              </a:lnSpc>
              <a:spcAft>
                <a:spcPts val="6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Provide details of key challenges and opportunities for democracy </a:t>
            </a:r>
          </a:p>
          <a:p>
            <a:pPr marL="628650" lvl="1" indent="-171450" algn="just">
              <a:lnSpc>
                <a:spcPct val="107000"/>
              </a:lnSpc>
              <a:spcAft>
                <a:spcPts val="600"/>
              </a:spcAft>
              <a:buFont typeface="Arial" panose="020B0604020202020204" pitchFamily="34" charset="0"/>
              <a:buChar char="•"/>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Detail any key contextual considerations to your results </a:t>
            </a:r>
          </a:p>
        </p:txBody>
      </p:sp>
      <p:sp>
        <p:nvSpPr>
          <p:cNvPr id="29" name="Rectangle 24">
            <a:extLst>
              <a:ext uri="{FF2B5EF4-FFF2-40B4-BE49-F238E27FC236}">
                <a16:creationId xmlns:a16="http://schemas.microsoft.com/office/drawing/2014/main" id="{C4A69DD9-FE38-44FA-9029-B2835E9E8F2E}"/>
              </a:ext>
            </a:extLst>
          </p:cNvPr>
          <p:cNvSpPr/>
          <p:nvPr/>
        </p:nvSpPr>
        <p:spPr>
          <a:xfrm>
            <a:off x="396238" y="3041082"/>
            <a:ext cx="3773170" cy="5105701"/>
          </a:xfrm>
          <a:custGeom>
            <a:avLst/>
            <a:gdLst>
              <a:gd name="connsiteX0" fmla="*/ 0 w 3773170"/>
              <a:gd name="connsiteY0" fmla="*/ 0 h 5105701"/>
              <a:gd name="connsiteX1" fmla="*/ 3773170 w 3773170"/>
              <a:gd name="connsiteY1" fmla="*/ 0 h 5105701"/>
              <a:gd name="connsiteX2" fmla="*/ 3773170 w 3773170"/>
              <a:gd name="connsiteY2" fmla="*/ 5105701 h 5105701"/>
              <a:gd name="connsiteX3" fmla="*/ 0 w 3773170"/>
              <a:gd name="connsiteY3" fmla="*/ 5105701 h 5105701"/>
              <a:gd name="connsiteX4" fmla="*/ 0 w 3773170"/>
              <a:gd name="connsiteY4" fmla="*/ 0 h 51057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3170" h="5105701" fill="none" extrusionOk="0">
                <a:moveTo>
                  <a:pt x="0" y="0"/>
                </a:moveTo>
                <a:cubicBezTo>
                  <a:pt x="626103" y="84499"/>
                  <a:pt x="2837519" y="91501"/>
                  <a:pt x="3773170" y="0"/>
                </a:cubicBezTo>
                <a:cubicBezTo>
                  <a:pt x="3698584" y="1176551"/>
                  <a:pt x="3901388" y="3130366"/>
                  <a:pt x="3773170" y="5105701"/>
                </a:cubicBezTo>
                <a:cubicBezTo>
                  <a:pt x="2298493" y="4972158"/>
                  <a:pt x="1074682" y="5032886"/>
                  <a:pt x="0" y="5105701"/>
                </a:cubicBezTo>
                <a:cubicBezTo>
                  <a:pt x="168029" y="3603499"/>
                  <a:pt x="-156328" y="644160"/>
                  <a:pt x="0" y="0"/>
                </a:cubicBezTo>
                <a:close/>
              </a:path>
              <a:path w="3773170" h="5105701" stroke="0" extrusionOk="0">
                <a:moveTo>
                  <a:pt x="0" y="0"/>
                </a:moveTo>
                <a:cubicBezTo>
                  <a:pt x="1767657" y="108221"/>
                  <a:pt x="2033914" y="-39769"/>
                  <a:pt x="3773170" y="0"/>
                </a:cubicBezTo>
                <a:cubicBezTo>
                  <a:pt x="3687682" y="758208"/>
                  <a:pt x="3918201" y="3871821"/>
                  <a:pt x="3773170" y="5105701"/>
                </a:cubicBezTo>
                <a:cubicBezTo>
                  <a:pt x="2467309" y="5268781"/>
                  <a:pt x="504608" y="4953273"/>
                  <a:pt x="0" y="5105701"/>
                </a:cubicBezTo>
                <a:cubicBezTo>
                  <a:pt x="93337" y="3874780"/>
                  <a:pt x="53169" y="1329449"/>
                  <a:pt x="0" y="0"/>
                </a:cubicBezTo>
                <a:close/>
              </a:path>
            </a:pathLst>
          </a:custGeom>
          <a:solidFill>
            <a:srgbClr val="652D90"/>
          </a:solidFill>
          <a:ln w="19050">
            <a:solidFill>
              <a:srgbClr val="652D90"/>
            </a:solidFill>
            <a:extLst>
              <a:ext uri="{C807C97D-BFC1-408E-A445-0C87EB9F89A2}">
                <ask:lineSketchStyleProps xmlns:ask="http://schemas.microsoft.com/office/drawing/2018/sketchyshapes" sd="4032770300">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0" name="TextBox 16">
            <a:extLst>
              <a:ext uri="{FF2B5EF4-FFF2-40B4-BE49-F238E27FC236}">
                <a16:creationId xmlns:a16="http://schemas.microsoft.com/office/drawing/2014/main" id="{2CDC27D9-69B3-4770-8797-DE640AF76122}"/>
              </a:ext>
            </a:extLst>
          </p:cNvPr>
          <p:cNvSpPr txBox="1"/>
          <p:nvPr/>
        </p:nvSpPr>
        <p:spPr>
          <a:xfrm>
            <a:off x="543876" y="3241188"/>
            <a:ext cx="3316288" cy="338554"/>
          </a:xfrm>
          <a:prstGeom prst="rect">
            <a:avLst/>
          </a:prstGeom>
          <a:noFill/>
        </p:spPr>
        <p:txBody>
          <a:bodyPr wrap="square">
            <a:spAutoFit/>
          </a:bodyPr>
          <a:lstStyle/>
          <a:p>
            <a:pPr>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FUTURE SCENARIOS AND POLICY</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1" name="TextBox 17">
            <a:extLst>
              <a:ext uri="{FF2B5EF4-FFF2-40B4-BE49-F238E27FC236}">
                <a16:creationId xmlns:a16="http://schemas.microsoft.com/office/drawing/2014/main" id="{30D1CDB0-9645-47AC-991D-C6A98E290DBE}"/>
              </a:ext>
            </a:extLst>
          </p:cNvPr>
          <p:cNvSpPr txBox="1"/>
          <p:nvPr/>
        </p:nvSpPr>
        <p:spPr>
          <a:xfrm>
            <a:off x="543876" y="3671245"/>
            <a:ext cx="3410904" cy="1379865"/>
          </a:xfrm>
          <a:prstGeom prst="rect">
            <a:avLst/>
          </a:prstGeom>
          <a:noFill/>
        </p:spPr>
        <p:txBody>
          <a:bodyPr wrap="square">
            <a:spAutoFit/>
          </a:bodyPr>
          <a:lstStyle/>
          <a:p>
            <a:pPr>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Outline briefly a small number of future scenarios for democracy that have come from the work. Your findings should briefly mention the policy landscape you utilised for the questionnaire 3 and the results from this questionnaire. </a:t>
            </a:r>
          </a:p>
          <a:p>
            <a:pPr>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Be as concise as possible and ensure your synthesis is informed by the results of the research activities.</a:t>
            </a:r>
          </a:p>
        </p:txBody>
      </p:sp>
      <p:sp>
        <p:nvSpPr>
          <p:cNvPr id="32" name="TextBox 18">
            <a:extLst>
              <a:ext uri="{FF2B5EF4-FFF2-40B4-BE49-F238E27FC236}">
                <a16:creationId xmlns:a16="http://schemas.microsoft.com/office/drawing/2014/main" id="{344960C1-4D01-4C87-8F3C-CF3D2636F915}"/>
              </a:ext>
            </a:extLst>
          </p:cNvPr>
          <p:cNvSpPr txBox="1"/>
          <p:nvPr/>
        </p:nvSpPr>
        <p:spPr>
          <a:xfrm>
            <a:off x="687182" y="5900181"/>
            <a:ext cx="3023555" cy="344069"/>
          </a:xfrm>
          <a:prstGeom prst="rect">
            <a:avLst/>
          </a:prstGeom>
          <a:noFill/>
        </p:spPr>
        <p:txBody>
          <a:bodyPr wrap="square">
            <a:spAutoFit/>
          </a:bodyPr>
          <a:lstStyle/>
          <a:p>
            <a:pPr>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RECOMMENDATIONS</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3" name="TextBox 19">
            <a:extLst>
              <a:ext uri="{FF2B5EF4-FFF2-40B4-BE49-F238E27FC236}">
                <a16:creationId xmlns:a16="http://schemas.microsoft.com/office/drawing/2014/main" id="{0FD5D026-BF38-4832-8708-E7803D7EDD2A}"/>
              </a:ext>
            </a:extLst>
          </p:cNvPr>
          <p:cNvSpPr txBox="1"/>
          <p:nvPr/>
        </p:nvSpPr>
        <p:spPr>
          <a:xfrm>
            <a:off x="683260" y="6277303"/>
            <a:ext cx="3340100" cy="1718419"/>
          </a:xfrm>
          <a:prstGeom prst="rect">
            <a:avLst/>
          </a:prstGeom>
          <a:noFill/>
        </p:spPr>
        <p:txBody>
          <a:bodyPr wrap="square">
            <a:spAutoFit/>
          </a:bodyPr>
          <a:lstStyle/>
          <a:p>
            <a:pPr>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Identify 1 – 3 key recommendations based on the learning from the social media and foresight activities in regards to the future of democracy (focusing on participation and deliberation, and urban context were appropriate). </a:t>
            </a:r>
          </a:p>
          <a:p>
            <a:pPr>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It is recommended that you frame these as recommendations for how policy can be developed to support future visions for democracy (i.e., based on results from questionnaire 3). </a:t>
            </a:r>
          </a:p>
        </p:txBody>
      </p:sp>
      <p:sp>
        <p:nvSpPr>
          <p:cNvPr id="34" name="Rectangle 11">
            <a:extLst>
              <a:ext uri="{FF2B5EF4-FFF2-40B4-BE49-F238E27FC236}">
                <a16:creationId xmlns:a16="http://schemas.microsoft.com/office/drawing/2014/main" id="{D284EEE9-DBAC-42E4-9491-E6892A98B483}"/>
              </a:ext>
            </a:extLst>
          </p:cNvPr>
          <p:cNvSpPr/>
          <p:nvPr/>
        </p:nvSpPr>
        <p:spPr>
          <a:xfrm>
            <a:off x="4495642" y="6081130"/>
            <a:ext cx="2687955" cy="2065653"/>
          </a:xfrm>
          <a:custGeom>
            <a:avLst/>
            <a:gdLst>
              <a:gd name="connsiteX0" fmla="*/ 0 w 2687955"/>
              <a:gd name="connsiteY0" fmla="*/ 0 h 2065653"/>
              <a:gd name="connsiteX1" fmla="*/ 2687955 w 2687955"/>
              <a:gd name="connsiteY1" fmla="*/ 0 h 2065653"/>
              <a:gd name="connsiteX2" fmla="*/ 2687955 w 2687955"/>
              <a:gd name="connsiteY2" fmla="*/ 2065653 h 2065653"/>
              <a:gd name="connsiteX3" fmla="*/ 0 w 2687955"/>
              <a:gd name="connsiteY3" fmla="*/ 2065653 h 2065653"/>
              <a:gd name="connsiteX4" fmla="*/ 0 w 2687955"/>
              <a:gd name="connsiteY4" fmla="*/ 0 h 2065653"/>
              <a:gd name="connsiteX0" fmla="*/ 0 w 2687955"/>
              <a:gd name="connsiteY0" fmla="*/ 0 h 2065653"/>
              <a:gd name="connsiteX1" fmla="*/ 2687955 w 2687955"/>
              <a:gd name="connsiteY1" fmla="*/ 0 h 2065653"/>
              <a:gd name="connsiteX2" fmla="*/ 2687955 w 2687955"/>
              <a:gd name="connsiteY2" fmla="*/ 2065653 h 2065653"/>
              <a:gd name="connsiteX3" fmla="*/ 0 w 2687955"/>
              <a:gd name="connsiteY3" fmla="*/ 2065653 h 2065653"/>
              <a:gd name="connsiteX4" fmla="*/ 0 w 2687955"/>
              <a:gd name="connsiteY4" fmla="*/ 0 h 2065653"/>
              <a:gd name="connsiteX0" fmla="*/ 0 w 2687955"/>
              <a:gd name="connsiteY0" fmla="*/ 0 h 2065653"/>
              <a:gd name="connsiteX1" fmla="*/ 2687955 w 2687955"/>
              <a:gd name="connsiteY1" fmla="*/ 0 h 2065653"/>
              <a:gd name="connsiteX2" fmla="*/ 2687955 w 2687955"/>
              <a:gd name="connsiteY2" fmla="*/ 2065653 h 2065653"/>
              <a:gd name="connsiteX3" fmla="*/ 0 w 2687955"/>
              <a:gd name="connsiteY3" fmla="*/ 2065653 h 2065653"/>
              <a:gd name="connsiteX4" fmla="*/ 0 w 2687955"/>
              <a:gd name="connsiteY4" fmla="*/ 0 h 2065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7955" h="2065653" fill="none" extrusionOk="0">
                <a:moveTo>
                  <a:pt x="0" y="0"/>
                </a:moveTo>
                <a:cubicBezTo>
                  <a:pt x="251787" y="-128925"/>
                  <a:pt x="1188046" y="40439"/>
                  <a:pt x="2687955" y="0"/>
                </a:cubicBezTo>
                <a:cubicBezTo>
                  <a:pt x="2614314" y="252927"/>
                  <a:pt x="2612390" y="1652585"/>
                  <a:pt x="2687955" y="2065653"/>
                </a:cubicBezTo>
                <a:cubicBezTo>
                  <a:pt x="1805037" y="1926206"/>
                  <a:pt x="1208753" y="2189643"/>
                  <a:pt x="0" y="2065653"/>
                </a:cubicBezTo>
                <a:cubicBezTo>
                  <a:pt x="73910" y="1692740"/>
                  <a:pt x="-36172" y="832871"/>
                  <a:pt x="0" y="0"/>
                </a:cubicBezTo>
                <a:close/>
              </a:path>
              <a:path w="2687955" h="2065653" stroke="0" extrusionOk="0">
                <a:moveTo>
                  <a:pt x="0" y="0"/>
                </a:moveTo>
                <a:cubicBezTo>
                  <a:pt x="429658" y="-161522"/>
                  <a:pt x="1721297" y="-174929"/>
                  <a:pt x="2687955" y="0"/>
                </a:cubicBezTo>
                <a:cubicBezTo>
                  <a:pt x="2651358" y="663216"/>
                  <a:pt x="2702437" y="1632001"/>
                  <a:pt x="2687955" y="2065653"/>
                </a:cubicBezTo>
                <a:cubicBezTo>
                  <a:pt x="1999658" y="2078235"/>
                  <a:pt x="624171" y="2095307"/>
                  <a:pt x="0" y="2065653"/>
                </a:cubicBezTo>
                <a:cubicBezTo>
                  <a:pt x="-37456" y="1810794"/>
                  <a:pt x="36200" y="427235"/>
                  <a:pt x="0" y="0"/>
                </a:cubicBezTo>
                <a:close/>
              </a:path>
              <a:path w="2687955" h="2065653" fill="none" stroke="0" extrusionOk="0">
                <a:moveTo>
                  <a:pt x="0" y="0"/>
                </a:moveTo>
                <a:cubicBezTo>
                  <a:pt x="330084" y="-56349"/>
                  <a:pt x="1330102" y="100918"/>
                  <a:pt x="2687955" y="0"/>
                </a:cubicBezTo>
                <a:cubicBezTo>
                  <a:pt x="2719699" y="301631"/>
                  <a:pt x="2687014" y="1436474"/>
                  <a:pt x="2687955" y="2065653"/>
                </a:cubicBezTo>
                <a:cubicBezTo>
                  <a:pt x="1525236" y="2011296"/>
                  <a:pt x="1138166" y="2237958"/>
                  <a:pt x="0" y="2065653"/>
                </a:cubicBezTo>
                <a:cubicBezTo>
                  <a:pt x="3847" y="1671020"/>
                  <a:pt x="183933" y="792040"/>
                  <a:pt x="0" y="0"/>
                </a:cubicBezTo>
                <a:close/>
              </a:path>
              <a:path w="2687955" h="2065653" fill="none" stroke="0" extrusionOk="0">
                <a:moveTo>
                  <a:pt x="0" y="0"/>
                </a:moveTo>
                <a:cubicBezTo>
                  <a:pt x="291562" y="-127413"/>
                  <a:pt x="1217724" y="-38650"/>
                  <a:pt x="2687955" y="0"/>
                </a:cubicBezTo>
                <a:cubicBezTo>
                  <a:pt x="2611537" y="232816"/>
                  <a:pt x="2609980" y="1590813"/>
                  <a:pt x="2687955" y="2065653"/>
                </a:cubicBezTo>
                <a:cubicBezTo>
                  <a:pt x="1616323" y="1996265"/>
                  <a:pt x="1129253" y="2166408"/>
                  <a:pt x="0" y="2065653"/>
                </a:cubicBezTo>
                <a:cubicBezTo>
                  <a:pt x="77558" y="1669073"/>
                  <a:pt x="88541" y="901877"/>
                  <a:pt x="0" y="0"/>
                </a:cubicBezTo>
                <a:close/>
              </a:path>
            </a:pathLst>
          </a:custGeom>
          <a:solidFill>
            <a:srgbClr val="8BC53F">
              <a:alpha val="90000"/>
            </a:srgbClr>
          </a:solidFill>
          <a:ln w="19050">
            <a:solidFill>
              <a:srgbClr val="8BC53F"/>
            </a:solidFill>
            <a:extLst>
              <a:ext uri="{C807C97D-BFC1-408E-A445-0C87EB9F89A2}">
                <ask:lineSketchStyleProps xmlns:ask="http://schemas.microsoft.com/office/drawing/2018/sketchyshapes" sd="4113023514">
                  <a:custGeom>
                    <a:avLst/>
                    <a:gdLst>
                      <a:gd name="connsiteX0" fmla="*/ 0 w 2687955"/>
                      <a:gd name="connsiteY0" fmla="*/ 0 h 2661557"/>
                      <a:gd name="connsiteX1" fmla="*/ 2687955 w 2687955"/>
                      <a:gd name="connsiteY1" fmla="*/ 0 h 2661557"/>
                      <a:gd name="connsiteX2" fmla="*/ 2687955 w 2687955"/>
                      <a:gd name="connsiteY2" fmla="*/ 2661557 h 2661557"/>
                      <a:gd name="connsiteX3" fmla="*/ 0 w 2687955"/>
                      <a:gd name="connsiteY3" fmla="*/ 2661557 h 2661557"/>
                      <a:gd name="connsiteX4" fmla="*/ 0 w 2687955"/>
                      <a:gd name="connsiteY4" fmla="*/ 0 h 2661557"/>
                      <a:gd name="connsiteX0" fmla="*/ 0 w 2687955"/>
                      <a:gd name="connsiteY0" fmla="*/ 0 h 2661557"/>
                      <a:gd name="connsiteX1" fmla="*/ 2687955 w 2687955"/>
                      <a:gd name="connsiteY1" fmla="*/ 0 h 2661557"/>
                      <a:gd name="connsiteX2" fmla="*/ 2687955 w 2687955"/>
                      <a:gd name="connsiteY2" fmla="*/ 2661557 h 2661557"/>
                      <a:gd name="connsiteX3" fmla="*/ 0 w 2687955"/>
                      <a:gd name="connsiteY3" fmla="*/ 2661557 h 2661557"/>
                      <a:gd name="connsiteX4" fmla="*/ 0 w 2687955"/>
                      <a:gd name="connsiteY4" fmla="*/ 0 h 26615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7955" h="2661557" fill="none" extrusionOk="0">
                        <a:moveTo>
                          <a:pt x="0" y="0"/>
                        </a:moveTo>
                        <a:cubicBezTo>
                          <a:pt x="265957" y="72143"/>
                          <a:pt x="1300150" y="157785"/>
                          <a:pt x="2687955" y="0"/>
                        </a:cubicBezTo>
                        <a:cubicBezTo>
                          <a:pt x="2648495" y="370419"/>
                          <a:pt x="2641368" y="2030533"/>
                          <a:pt x="2687955" y="2661557"/>
                        </a:cubicBezTo>
                        <a:cubicBezTo>
                          <a:pt x="1725176" y="2504116"/>
                          <a:pt x="1179245" y="2875720"/>
                          <a:pt x="0" y="2661557"/>
                        </a:cubicBezTo>
                        <a:cubicBezTo>
                          <a:pt x="60894" y="2157026"/>
                          <a:pt x="27291" y="1009994"/>
                          <a:pt x="0" y="0"/>
                        </a:cubicBezTo>
                        <a:close/>
                      </a:path>
                      <a:path w="2687955" h="2661557" stroke="0" extrusionOk="0">
                        <a:moveTo>
                          <a:pt x="0" y="0"/>
                        </a:moveTo>
                        <a:cubicBezTo>
                          <a:pt x="562616" y="-196450"/>
                          <a:pt x="1631600" y="-253760"/>
                          <a:pt x="2687955" y="0"/>
                        </a:cubicBezTo>
                        <a:cubicBezTo>
                          <a:pt x="2666112" y="844425"/>
                          <a:pt x="2714668" y="2135024"/>
                          <a:pt x="2687955" y="2661557"/>
                        </a:cubicBezTo>
                        <a:cubicBezTo>
                          <a:pt x="2035446" y="2813579"/>
                          <a:pt x="733125" y="2662714"/>
                          <a:pt x="0" y="2661557"/>
                        </a:cubicBezTo>
                        <a:cubicBezTo>
                          <a:pt x="36507" y="2329293"/>
                          <a:pt x="11619" y="496613"/>
                          <a:pt x="0" y="0"/>
                        </a:cubicBezTo>
                        <a:close/>
                      </a:path>
                      <a:path w="2687955" h="2661557" fill="none" stroke="0" extrusionOk="0">
                        <a:moveTo>
                          <a:pt x="0" y="0"/>
                        </a:moveTo>
                        <a:cubicBezTo>
                          <a:pt x="295994" y="-17953"/>
                          <a:pt x="1318746" y="123455"/>
                          <a:pt x="2687955" y="0"/>
                        </a:cubicBezTo>
                        <a:cubicBezTo>
                          <a:pt x="2676814" y="373367"/>
                          <a:pt x="2627817" y="1929250"/>
                          <a:pt x="2687955" y="2661557"/>
                        </a:cubicBezTo>
                        <a:cubicBezTo>
                          <a:pt x="1569212" y="2563976"/>
                          <a:pt x="1124414" y="2872593"/>
                          <a:pt x="0" y="2661557"/>
                        </a:cubicBezTo>
                        <a:cubicBezTo>
                          <a:pt x="30337" y="1980025"/>
                          <a:pt x="82951" y="1049802"/>
                          <a:pt x="0" y="0"/>
                        </a:cubicBezTo>
                        <a:close/>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5" name="Rectangle 11">
            <a:extLst>
              <a:ext uri="{FF2B5EF4-FFF2-40B4-BE49-F238E27FC236}">
                <a16:creationId xmlns:a16="http://schemas.microsoft.com/office/drawing/2014/main" id="{A033F1B9-77C8-4D08-8939-AC0357C03484}"/>
              </a:ext>
            </a:extLst>
          </p:cNvPr>
          <p:cNvSpPr/>
          <p:nvPr/>
        </p:nvSpPr>
        <p:spPr>
          <a:xfrm>
            <a:off x="4494372" y="3152679"/>
            <a:ext cx="2687955" cy="2567718"/>
          </a:xfrm>
          <a:custGeom>
            <a:avLst/>
            <a:gdLst>
              <a:gd name="connsiteX0" fmla="*/ 0 w 2687955"/>
              <a:gd name="connsiteY0" fmla="*/ 0 h 2567718"/>
              <a:gd name="connsiteX1" fmla="*/ 2687955 w 2687955"/>
              <a:gd name="connsiteY1" fmla="*/ 0 h 2567718"/>
              <a:gd name="connsiteX2" fmla="*/ 2687955 w 2687955"/>
              <a:gd name="connsiteY2" fmla="*/ 2567718 h 2567718"/>
              <a:gd name="connsiteX3" fmla="*/ 0 w 2687955"/>
              <a:gd name="connsiteY3" fmla="*/ 2567718 h 2567718"/>
              <a:gd name="connsiteX4" fmla="*/ 0 w 2687955"/>
              <a:gd name="connsiteY4" fmla="*/ 0 h 2567718"/>
              <a:gd name="connsiteX0" fmla="*/ 0 w 2687955"/>
              <a:gd name="connsiteY0" fmla="*/ 0 h 2567718"/>
              <a:gd name="connsiteX1" fmla="*/ 2687955 w 2687955"/>
              <a:gd name="connsiteY1" fmla="*/ 0 h 2567718"/>
              <a:gd name="connsiteX2" fmla="*/ 2687955 w 2687955"/>
              <a:gd name="connsiteY2" fmla="*/ 2567718 h 2567718"/>
              <a:gd name="connsiteX3" fmla="*/ 0 w 2687955"/>
              <a:gd name="connsiteY3" fmla="*/ 2567718 h 2567718"/>
              <a:gd name="connsiteX4" fmla="*/ 0 w 2687955"/>
              <a:gd name="connsiteY4" fmla="*/ 0 h 2567718"/>
              <a:gd name="connsiteX0" fmla="*/ 0 w 2687955"/>
              <a:gd name="connsiteY0" fmla="*/ 0 h 2567718"/>
              <a:gd name="connsiteX1" fmla="*/ 2687955 w 2687955"/>
              <a:gd name="connsiteY1" fmla="*/ 0 h 2567718"/>
              <a:gd name="connsiteX2" fmla="*/ 2687955 w 2687955"/>
              <a:gd name="connsiteY2" fmla="*/ 2567718 h 2567718"/>
              <a:gd name="connsiteX3" fmla="*/ 0 w 2687955"/>
              <a:gd name="connsiteY3" fmla="*/ 2567718 h 2567718"/>
              <a:gd name="connsiteX4" fmla="*/ 0 w 2687955"/>
              <a:gd name="connsiteY4" fmla="*/ 0 h 2567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7955" h="2567718" fill="none" extrusionOk="0">
                <a:moveTo>
                  <a:pt x="0" y="0"/>
                </a:moveTo>
                <a:cubicBezTo>
                  <a:pt x="241994" y="-284060"/>
                  <a:pt x="1273299" y="126328"/>
                  <a:pt x="2687955" y="0"/>
                </a:cubicBezTo>
                <a:cubicBezTo>
                  <a:pt x="2586702" y="280918"/>
                  <a:pt x="2673203" y="1886206"/>
                  <a:pt x="2687955" y="2567718"/>
                </a:cubicBezTo>
                <a:cubicBezTo>
                  <a:pt x="1727343" y="2413341"/>
                  <a:pt x="1184285" y="2761530"/>
                  <a:pt x="0" y="2567718"/>
                </a:cubicBezTo>
                <a:cubicBezTo>
                  <a:pt x="-19015" y="1973687"/>
                  <a:pt x="-112990" y="1097072"/>
                  <a:pt x="0" y="0"/>
                </a:cubicBezTo>
                <a:close/>
              </a:path>
              <a:path w="2687955" h="2567718" stroke="0" extrusionOk="0">
                <a:moveTo>
                  <a:pt x="0" y="0"/>
                </a:moveTo>
                <a:cubicBezTo>
                  <a:pt x="426350" y="-200351"/>
                  <a:pt x="1867371" y="-183574"/>
                  <a:pt x="2687955" y="0"/>
                </a:cubicBezTo>
                <a:cubicBezTo>
                  <a:pt x="2610008" y="849034"/>
                  <a:pt x="2703303" y="2031062"/>
                  <a:pt x="2687955" y="2567718"/>
                </a:cubicBezTo>
                <a:cubicBezTo>
                  <a:pt x="1989936" y="2569974"/>
                  <a:pt x="579145" y="2613280"/>
                  <a:pt x="0" y="2567718"/>
                </a:cubicBezTo>
                <a:cubicBezTo>
                  <a:pt x="-52176" y="2251310"/>
                  <a:pt x="16468" y="491363"/>
                  <a:pt x="0" y="0"/>
                </a:cubicBezTo>
                <a:close/>
              </a:path>
              <a:path w="2687955" h="2567718" fill="none" stroke="0" extrusionOk="0">
                <a:moveTo>
                  <a:pt x="0" y="0"/>
                </a:moveTo>
                <a:cubicBezTo>
                  <a:pt x="370405" y="-43457"/>
                  <a:pt x="1344838" y="35821"/>
                  <a:pt x="2687955" y="0"/>
                </a:cubicBezTo>
                <a:cubicBezTo>
                  <a:pt x="2801664" y="435256"/>
                  <a:pt x="2657650" y="1847191"/>
                  <a:pt x="2687955" y="2567718"/>
                </a:cubicBezTo>
                <a:cubicBezTo>
                  <a:pt x="1495903" y="2519052"/>
                  <a:pt x="1222122" y="2838952"/>
                  <a:pt x="0" y="2567718"/>
                </a:cubicBezTo>
                <a:cubicBezTo>
                  <a:pt x="61262" y="1984911"/>
                  <a:pt x="206609" y="991679"/>
                  <a:pt x="0" y="0"/>
                </a:cubicBezTo>
                <a:close/>
              </a:path>
              <a:path w="2687955" h="2567718" fill="none" stroke="0" extrusionOk="0">
                <a:moveTo>
                  <a:pt x="0" y="0"/>
                </a:moveTo>
                <a:cubicBezTo>
                  <a:pt x="264610" y="-149651"/>
                  <a:pt x="1312837" y="142282"/>
                  <a:pt x="2687955" y="0"/>
                </a:cubicBezTo>
                <a:cubicBezTo>
                  <a:pt x="2660438" y="349151"/>
                  <a:pt x="2600750" y="1911917"/>
                  <a:pt x="2687955" y="2567718"/>
                </a:cubicBezTo>
                <a:cubicBezTo>
                  <a:pt x="1599545" y="2469337"/>
                  <a:pt x="1126058" y="2723843"/>
                  <a:pt x="0" y="2567718"/>
                </a:cubicBezTo>
                <a:cubicBezTo>
                  <a:pt x="126140" y="1894251"/>
                  <a:pt x="-17662" y="1088301"/>
                  <a:pt x="0" y="0"/>
                </a:cubicBezTo>
                <a:close/>
              </a:path>
            </a:pathLst>
          </a:custGeom>
          <a:solidFill>
            <a:srgbClr val="EB008B"/>
          </a:solidFill>
          <a:ln w="19050">
            <a:solidFill>
              <a:srgbClr val="EB008B"/>
            </a:solidFill>
            <a:extLst>
              <a:ext uri="{C807C97D-BFC1-408E-A445-0C87EB9F89A2}">
                <ask:lineSketchStyleProps xmlns:ask="http://schemas.microsoft.com/office/drawing/2018/sketchyshapes" sd="4113023514">
                  <a:custGeom>
                    <a:avLst/>
                    <a:gdLst>
                      <a:gd name="connsiteX0" fmla="*/ 0 w 2687955"/>
                      <a:gd name="connsiteY0" fmla="*/ 0 h 2160451"/>
                      <a:gd name="connsiteX1" fmla="*/ 2687955 w 2687955"/>
                      <a:gd name="connsiteY1" fmla="*/ 0 h 2160451"/>
                      <a:gd name="connsiteX2" fmla="*/ 2687955 w 2687955"/>
                      <a:gd name="connsiteY2" fmla="*/ 2160451 h 2160451"/>
                      <a:gd name="connsiteX3" fmla="*/ 0 w 2687955"/>
                      <a:gd name="connsiteY3" fmla="*/ 2160451 h 2160451"/>
                      <a:gd name="connsiteX4" fmla="*/ 0 w 2687955"/>
                      <a:gd name="connsiteY4" fmla="*/ 0 h 2160451"/>
                      <a:gd name="connsiteX0" fmla="*/ 0 w 2687955"/>
                      <a:gd name="connsiteY0" fmla="*/ 0 h 2160451"/>
                      <a:gd name="connsiteX1" fmla="*/ 2687955 w 2687955"/>
                      <a:gd name="connsiteY1" fmla="*/ 0 h 2160451"/>
                      <a:gd name="connsiteX2" fmla="*/ 2687955 w 2687955"/>
                      <a:gd name="connsiteY2" fmla="*/ 2160451 h 2160451"/>
                      <a:gd name="connsiteX3" fmla="*/ 0 w 2687955"/>
                      <a:gd name="connsiteY3" fmla="*/ 2160451 h 2160451"/>
                      <a:gd name="connsiteX4" fmla="*/ 0 w 2687955"/>
                      <a:gd name="connsiteY4" fmla="*/ 0 h 2160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7955" h="2160451" fill="none" extrusionOk="0">
                        <a:moveTo>
                          <a:pt x="0" y="0"/>
                        </a:moveTo>
                        <a:cubicBezTo>
                          <a:pt x="256658" y="-77992"/>
                          <a:pt x="1323445" y="137160"/>
                          <a:pt x="2687955" y="0"/>
                        </a:cubicBezTo>
                        <a:cubicBezTo>
                          <a:pt x="2673925" y="310557"/>
                          <a:pt x="2677205" y="1578125"/>
                          <a:pt x="2687955" y="2160451"/>
                        </a:cubicBezTo>
                        <a:cubicBezTo>
                          <a:pt x="1705051" y="2034612"/>
                          <a:pt x="1170215" y="2340462"/>
                          <a:pt x="0" y="2160451"/>
                        </a:cubicBezTo>
                        <a:cubicBezTo>
                          <a:pt x="-39665" y="1635733"/>
                          <a:pt x="-41687" y="876737"/>
                          <a:pt x="0" y="0"/>
                        </a:cubicBezTo>
                        <a:close/>
                      </a:path>
                      <a:path w="2687955" h="2160451" stroke="0" extrusionOk="0">
                        <a:moveTo>
                          <a:pt x="0" y="0"/>
                        </a:moveTo>
                        <a:cubicBezTo>
                          <a:pt x="556066" y="-161140"/>
                          <a:pt x="1681053" y="-192934"/>
                          <a:pt x="2687955" y="0"/>
                        </a:cubicBezTo>
                        <a:cubicBezTo>
                          <a:pt x="2689546" y="678754"/>
                          <a:pt x="2708287" y="1717488"/>
                          <a:pt x="2687955" y="2160451"/>
                        </a:cubicBezTo>
                        <a:cubicBezTo>
                          <a:pt x="2031372" y="2265032"/>
                          <a:pt x="692643" y="2173581"/>
                          <a:pt x="0" y="2160451"/>
                        </a:cubicBezTo>
                        <a:cubicBezTo>
                          <a:pt x="-17080" y="1893026"/>
                          <a:pt x="8629" y="402210"/>
                          <a:pt x="0" y="0"/>
                        </a:cubicBezTo>
                        <a:close/>
                      </a:path>
                      <a:path w="2687955" h="2160451" fill="none" stroke="0" extrusionOk="0">
                        <a:moveTo>
                          <a:pt x="0" y="0"/>
                        </a:moveTo>
                        <a:cubicBezTo>
                          <a:pt x="281594" y="56409"/>
                          <a:pt x="1277188" y="4560"/>
                          <a:pt x="2687955" y="0"/>
                        </a:cubicBezTo>
                        <a:cubicBezTo>
                          <a:pt x="2716424" y="346387"/>
                          <a:pt x="2649202" y="1561512"/>
                          <a:pt x="2687955" y="2160451"/>
                        </a:cubicBezTo>
                        <a:cubicBezTo>
                          <a:pt x="1577145" y="2086276"/>
                          <a:pt x="1141315" y="2346546"/>
                          <a:pt x="0" y="2160451"/>
                        </a:cubicBezTo>
                        <a:cubicBezTo>
                          <a:pt x="80552" y="1587795"/>
                          <a:pt x="80361" y="858286"/>
                          <a:pt x="0" y="0"/>
                        </a:cubicBezTo>
                        <a:close/>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6" name="TextBox 12">
            <a:extLst>
              <a:ext uri="{FF2B5EF4-FFF2-40B4-BE49-F238E27FC236}">
                <a16:creationId xmlns:a16="http://schemas.microsoft.com/office/drawing/2014/main" id="{C6096F9A-FA7E-4606-A05E-BFEE394F854B}"/>
              </a:ext>
            </a:extLst>
          </p:cNvPr>
          <p:cNvSpPr txBox="1"/>
          <p:nvPr/>
        </p:nvSpPr>
        <p:spPr>
          <a:xfrm>
            <a:off x="4539457" y="3200889"/>
            <a:ext cx="2540000" cy="344069"/>
          </a:xfrm>
          <a:prstGeom prst="rect">
            <a:avLst/>
          </a:prstGeom>
          <a:noFill/>
        </p:spPr>
        <p:txBody>
          <a:bodyPr wrap="square">
            <a:spAutoFit/>
          </a:bodyPr>
          <a:lstStyle/>
          <a:p>
            <a:pPr>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METHOD</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7" name="TextBox 13">
            <a:extLst>
              <a:ext uri="{FF2B5EF4-FFF2-40B4-BE49-F238E27FC236}">
                <a16:creationId xmlns:a16="http://schemas.microsoft.com/office/drawing/2014/main" id="{3B656C74-3520-485C-A8AF-3DB5E11CC747}"/>
              </a:ext>
            </a:extLst>
          </p:cNvPr>
          <p:cNvSpPr txBox="1"/>
          <p:nvPr/>
        </p:nvSpPr>
        <p:spPr>
          <a:xfrm>
            <a:off x="4539457" y="3555650"/>
            <a:ext cx="2523490" cy="1991293"/>
          </a:xfrm>
          <a:prstGeom prst="rect">
            <a:avLst/>
          </a:prstGeom>
          <a:noFill/>
        </p:spPr>
        <p:txBody>
          <a:bodyPr wrap="square">
            <a:noAutofit/>
          </a:bodyPr>
          <a:lstStyle/>
          <a:p>
            <a:pPr>
              <a:spcAft>
                <a:spcPts val="6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This briefing has been compiled from the results of working with a group of experts to analyse signals from social media about the future of democracy. </a:t>
            </a:r>
          </a:p>
          <a:p>
            <a:pPr>
              <a:spcAft>
                <a:spcPts val="6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The experts were made-up of </a:t>
            </a:r>
            <a:r>
              <a:rPr lang="en-GB" sz="1100" b="1" kern="1200" dirty="0">
                <a:solidFill>
                  <a:srgbClr val="FFFFFF"/>
                </a:solidFill>
                <a:effectLst/>
                <a:highlight>
                  <a:srgbClr val="000000"/>
                </a:highlight>
                <a:latin typeface="Calibri Light" panose="020F0302020204030204" pitchFamily="34" charset="0"/>
                <a:ea typeface="Calibri" panose="020F0502020204030204" pitchFamily="34" charset="0"/>
                <a:cs typeface="Arial" panose="020B0604020202020204" pitchFamily="34" charset="0"/>
              </a:rPr>
              <a:t>&lt;INSERT DESCRIPTION OF EXPERTS&gt;</a:t>
            </a: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 Via a process of annotation and the Delphi method, the experts reviewed social media content and hypothesised over emergent trends pertinent to democracy. </a:t>
            </a:r>
          </a:p>
        </p:txBody>
      </p:sp>
      <p:sp>
        <p:nvSpPr>
          <p:cNvPr id="38" name="TextBox 14">
            <a:extLst>
              <a:ext uri="{FF2B5EF4-FFF2-40B4-BE49-F238E27FC236}">
                <a16:creationId xmlns:a16="http://schemas.microsoft.com/office/drawing/2014/main" id="{A821258B-B95A-4AF3-83AA-2394DF3B36B8}"/>
              </a:ext>
            </a:extLst>
          </p:cNvPr>
          <p:cNvSpPr txBox="1"/>
          <p:nvPr/>
        </p:nvSpPr>
        <p:spPr>
          <a:xfrm>
            <a:off x="4602263" y="6072298"/>
            <a:ext cx="2540000" cy="338554"/>
          </a:xfrm>
          <a:prstGeom prst="rect">
            <a:avLst/>
          </a:prstGeom>
          <a:noFill/>
        </p:spPr>
        <p:txBody>
          <a:bodyPr wrap="square">
            <a:spAutoFit/>
          </a:bodyPr>
          <a:lstStyle/>
          <a:p>
            <a:pPr algn="just">
              <a:spcAft>
                <a:spcPts val="800"/>
              </a:spcAft>
            </a:pPr>
            <a:r>
              <a:rPr lang="en-GB" sz="16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SOCIAL MEDIA</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9" name="TextBox 15">
            <a:extLst>
              <a:ext uri="{FF2B5EF4-FFF2-40B4-BE49-F238E27FC236}">
                <a16:creationId xmlns:a16="http://schemas.microsoft.com/office/drawing/2014/main" id="{628CE5A6-6F9E-49A5-B9CC-A7444865A10C}"/>
              </a:ext>
            </a:extLst>
          </p:cNvPr>
          <p:cNvSpPr txBox="1"/>
          <p:nvPr/>
        </p:nvSpPr>
        <p:spPr>
          <a:xfrm>
            <a:off x="4602262" y="6439520"/>
            <a:ext cx="2498665" cy="1718419"/>
          </a:xfrm>
          <a:prstGeom prst="rect">
            <a:avLst/>
          </a:prstGeom>
          <a:noFill/>
        </p:spPr>
        <p:txBody>
          <a:bodyPr wrap="square">
            <a:spAutoFit/>
          </a:bodyPr>
          <a:lstStyle/>
          <a:p>
            <a:pPr>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Insert a description of the social media content you used as parr of the research activities.</a:t>
            </a:r>
          </a:p>
          <a:p>
            <a:pPr>
              <a:spcAft>
                <a:spcPts val="800"/>
              </a:spcAft>
            </a:pPr>
            <a:r>
              <a:rPr lang="en-GB" sz="1100" b="1" kern="1200" dirty="0">
                <a:solidFill>
                  <a:srgbClr val="FFFFFF"/>
                </a:solidFill>
                <a:effectLst/>
                <a:latin typeface="Calibri Light" panose="020F0302020204030204" pitchFamily="34" charset="0"/>
                <a:ea typeface="Calibri" panose="020F0502020204030204" pitchFamily="34" charset="0"/>
                <a:cs typeface="Arial" panose="020B0604020202020204" pitchFamily="34" charset="0"/>
              </a:rPr>
              <a:t>You should indicate core details such as broad characteristics of the accounts you chose, the type and number of posts, platforms examined, dates of the social media posts, core themes/topics look at etc.</a:t>
            </a:r>
          </a:p>
        </p:txBody>
      </p:sp>
      <p:sp>
        <p:nvSpPr>
          <p:cNvPr id="4" name="TextBox 3">
            <a:extLst>
              <a:ext uri="{FF2B5EF4-FFF2-40B4-BE49-F238E27FC236}">
                <a16:creationId xmlns:a16="http://schemas.microsoft.com/office/drawing/2014/main" id="{6D736D50-ABC4-8F30-689E-C8BFE918ECE9}"/>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GB" sz="1400" b="1" dirty="0">
                <a:solidFill>
                  <a:schemeClr val="bg1"/>
                </a:solidFill>
              </a:rPr>
              <a:t>The Toolkit</a:t>
            </a:r>
          </a:p>
        </p:txBody>
      </p:sp>
      <p:grpSp>
        <p:nvGrpSpPr>
          <p:cNvPr id="7" name="Group 6">
            <a:extLst>
              <a:ext uri="{FF2B5EF4-FFF2-40B4-BE49-F238E27FC236}">
                <a16:creationId xmlns:a16="http://schemas.microsoft.com/office/drawing/2014/main" id="{B24C8534-D5A3-0A38-7AC1-CF959585824F}"/>
              </a:ext>
            </a:extLst>
          </p:cNvPr>
          <p:cNvGrpSpPr/>
          <p:nvPr/>
        </p:nvGrpSpPr>
        <p:grpSpPr>
          <a:xfrm>
            <a:off x="360000" y="10295394"/>
            <a:ext cx="3860800" cy="324836"/>
            <a:chOff x="360000" y="10295394"/>
            <a:chExt cx="3860800" cy="324836"/>
          </a:xfrm>
        </p:grpSpPr>
        <p:sp>
          <p:nvSpPr>
            <p:cNvPr id="8" name="TextBox 7">
              <a:extLst>
                <a:ext uri="{FF2B5EF4-FFF2-40B4-BE49-F238E27FC236}">
                  <a16:creationId xmlns:a16="http://schemas.microsoft.com/office/drawing/2014/main" id="{0E067C6B-BE01-14D9-0625-A454E14C4484}"/>
                </a:ext>
              </a:extLst>
            </p:cNvPr>
            <p:cNvSpPr txBox="1"/>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dirty="0">
                  <a:solidFill>
                    <a:schemeClr val="bg1"/>
                  </a:solidFill>
                </a:rPr>
                <a:t>| </a:t>
              </a:r>
              <a:r>
                <a:rPr lang="en-US" sz="1200" b="1" dirty="0">
                  <a:solidFill>
                    <a:schemeClr val="bg1"/>
                  </a:solidFill>
                </a:rPr>
                <a:t>Social Media and Foresight Toolkit</a:t>
              </a:r>
              <a:endParaRPr lang="en-GB" sz="1200" b="1" dirty="0">
                <a:solidFill>
                  <a:schemeClr val="bg1"/>
                </a:solidFill>
              </a:endParaRPr>
            </a:p>
          </p:txBody>
        </p:sp>
        <p:pic>
          <p:nvPicPr>
            <p:cNvPr id="9" name="Picture 8">
              <a:extLst>
                <a:ext uri="{FF2B5EF4-FFF2-40B4-BE49-F238E27FC236}">
                  <a16:creationId xmlns:a16="http://schemas.microsoft.com/office/drawing/2014/main" id="{5249D14D-CC69-7BC1-16FC-7125019D833D}"/>
                </a:ext>
              </a:extLst>
            </p:cNvPr>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Tree>
    <p:extLst>
      <p:ext uri="{BB962C8B-B14F-4D97-AF65-F5344CB8AC3E}">
        <p14:creationId xmlns:p14="http://schemas.microsoft.com/office/powerpoint/2010/main" val="21229136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ECFF2752E91F4697328BB50938CB7B" ma:contentTypeVersion="16" ma:contentTypeDescription="Create a new document." ma:contentTypeScope="" ma:versionID="076662f2812afffa67a12542ef35370a">
  <xsd:schema xmlns:xsd="http://www.w3.org/2001/XMLSchema" xmlns:xs="http://www.w3.org/2001/XMLSchema" xmlns:p="http://schemas.microsoft.com/office/2006/metadata/properties" xmlns:ns2="d6485213-0b36-4a46-b669-815c22517823" xmlns:ns3="9af45b3e-bb1f-475e-b069-273074ab15bf" targetNamespace="http://schemas.microsoft.com/office/2006/metadata/properties" ma:root="true" ma:fieldsID="c434a117c354033404b26a1ce80cf33f" ns2:_="" ns3:_="">
    <xsd:import namespace="d6485213-0b36-4a46-b669-815c22517823"/>
    <xsd:import namespace="9af45b3e-bb1f-475e-b069-273074ab15bf"/>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485213-0b36-4a46-b669-815c225178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ba83825-fb8d-42b2-af4d-523da4d0f3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af45b3e-bb1f-475e-b069-273074ab15b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ec1daec6-310e-4f5a-887f-e3c76614acec}" ma:internalName="TaxCatchAll" ma:showField="CatchAllData" ma:web="9af45b3e-bb1f-475e-b069-273074ab15b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6485213-0b36-4a46-b669-815c22517823">
      <Terms xmlns="http://schemas.microsoft.com/office/infopath/2007/PartnerControls"/>
    </lcf76f155ced4ddcb4097134ff3c332f>
    <TaxCatchAll xmlns="9af45b3e-bb1f-475e-b069-273074ab15bf" xsi:nil="true"/>
  </documentManagement>
</p:properties>
</file>

<file path=customXml/itemProps1.xml><?xml version="1.0" encoding="utf-8"?>
<ds:datastoreItem xmlns:ds="http://schemas.openxmlformats.org/officeDocument/2006/customXml" ds:itemID="{BAB251A3-BEFB-4081-81B8-E28502AE62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485213-0b36-4a46-b669-815c22517823"/>
    <ds:schemaRef ds:uri="9af45b3e-bb1f-475e-b069-273074ab15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E5AA97B-23F0-4ACE-A900-9D1D57A1998D}">
  <ds:schemaRefs>
    <ds:schemaRef ds:uri="http://schemas.microsoft.com/sharepoint/v3/contenttype/forms"/>
  </ds:schemaRefs>
</ds:datastoreItem>
</file>

<file path=customXml/itemProps3.xml><?xml version="1.0" encoding="utf-8"?>
<ds:datastoreItem xmlns:ds="http://schemas.openxmlformats.org/officeDocument/2006/customXml" ds:itemID="{036C61D1-890B-4CC0-937B-357FAD3DFEDC}">
  <ds:schemaRefs>
    <ds:schemaRef ds:uri="http://purl.org/dc/elements/1.1/"/>
    <ds:schemaRef ds:uri="http://schemas.microsoft.com/office/2006/metadata/properties"/>
    <ds:schemaRef ds:uri="d6485213-0b36-4a46-b669-815c2251782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9af45b3e-bb1f-475e-b069-273074ab15b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2298</TotalTime>
  <Words>615</Words>
  <Application>Microsoft Office PowerPoint</Application>
  <PresentationFormat>Custom</PresentationFormat>
  <Paragraphs>44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D5.3 Social Media Foresight Guide</dc:title>
  <dc:creator>Trang Nguyen</dc:creator>
  <cp:lastModifiedBy>Trang Nguyen</cp:lastModifiedBy>
  <cp:revision>141</cp:revision>
  <dcterms:created xsi:type="dcterms:W3CDTF">2021-06-11T10:44:34Z</dcterms:created>
  <dcterms:modified xsi:type="dcterms:W3CDTF">2023-01-27T15:42:34Z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0x0101009AECFF2752E91F4697328BB50938CB7B</vt:lpwstr>
  </property>
  <property fmtid="{D5CDD505-2E9C-101B-9397-08002B2CF9AE}" pid="3" name="MediaServiceImageTags">
    <vt:lpwstr/>
  </property>
</Properties>
</file>