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4">
  <p:sldMasterIdLst>
    <p:sldMasterId id="2147483660" r:id="rId4"/>
  </p:sldMasterIdLst>
  <p:notesMasterIdLst>
    <p:notesMasterId r:id="rId7"/>
  </p:notesMasterIdLst>
  <p:sldIdLst>
    <p:sldId id="312" r:id="rId5"/>
    <p:sldId id="313" r:id="rId6"/>
  </p:sldIdLst>
  <p:sldSz cx="7559675" cy="10691813"/>
  <p:notesSz cx="6669088" cy="98726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Sarah Henderson" initials="SH" lastIdx="7" clrIdx="6">
    <p:extLst>
      <p:ext uri="{19B8F6BF-5375-455C-9EA6-DF929625EA0E}">
        <p15:presenceInfo xmlns:p15="http://schemas.microsoft.com/office/powerpoint/2012/main" userId="8c71b8eda06f9807" providerId="Windows Live"/>
      </p:ext>
    </p:extLst>
  </p:cmAuthor>
  <p:cmAuthor id="1" name="Trang Nguyen" initials="TN" lastIdx="34" clrIdx="0">
    <p:extLst>
      <p:ext uri="{19B8F6BF-5375-455C-9EA6-DF929625EA0E}">
        <p15:presenceInfo xmlns:p15="http://schemas.microsoft.com/office/powerpoint/2012/main" userId="S::trnguyen@uef.fi::d5280366-562c-4cf0-bb7c-ae974c00dcff" providerId="AD"/>
      </p:ext>
    </p:extLst>
  </p:cmAuthor>
  <p:cmAuthor id="8" name="Hayley Trowbridge" initials="HT [2]" lastIdx="4" clrIdx="7">
    <p:extLst>
      <p:ext uri="{19B8F6BF-5375-455C-9EA6-DF929625EA0E}">
        <p15:presenceInfo xmlns:p15="http://schemas.microsoft.com/office/powerpoint/2012/main" userId="57ad90d6cbb042bb" providerId="Windows Live"/>
      </p:ext>
    </p:extLst>
  </p:cmAuthor>
  <p:cmAuthor id="2" name="Guest User" initials="GU" lastIdx="7" clrIdx="1">
    <p:extLst>
      <p:ext uri="{19B8F6BF-5375-455C-9EA6-DF929625EA0E}">
        <p15:presenceInfo xmlns:p15="http://schemas.microsoft.com/office/powerpoint/2012/main" userId="S::urn:spo:anon#e295d3b54a41dccf79cf51fc30223e07825865f4c8ec341ec316e4ebcaae4e36::" providerId="AD"/>
      </p:ext>
    </p:extLst>
  </p:cmAuthor>
  <p:cmAuthor id="3" name="Guest User" initials="GU [2]" lastIdx="1" clrIdx="2">
    <p:extLst>
      <p:ext uri="{19B8F6BF-5375-455C-9EA6-DF929625EA0E}">
        <p15:presenceInfo xmlns:p15="http://schemas.microsoft.com/office/powerpoint/2012/main" userId="S::urn:spo:anon#5255dc26cd547c7991fca30facf776d32b3f7778c758d74f9848ee1c1be7d208::" providerId="AD"/>
      </p:ext>
    </p:extLst>
  </p:cmAuthor>
  <p:cmAuthor id="4" name="Guest User" initials="GU [3]" lastIdx="10" clrIdx="3">
    <p:extLst>
      <p:ext uri="{19B8F6BF-5375-455C-9EA6-DF929625EA0E}">
        <p15:presenceInfo xmlns:p15="http://schemas.microsoft.com/office/powerpoint/2012/main" userId="S::urn:spo:anon#c83150464e2bf34a20c349c621009c02417003a2285cbc20106be13216004797::" providerId="AD"/>
      </p:ext>
    </p:extLst>
  </p:cmAuthor>
  <p:cmAuthor id="5" name="Hayley Trowbridge" initials="HT" lastIdx="22" clrIdx="4">
    <p:extLst>
      <p:ext uri="{19B8F6BF-5375-455C-9EA6-DF929625EA0E}">
        <p15:presenceInfo xmlns:p15="http://schemas.microsoft.com/office/powerpoint/2012/main" userId="S::hayley_peoplesvoicemedia.co.uk#ext#@studentuef.onmicrosoft.com::8d2bff5c-ea5f-4b46-8a64-c5e88909eaa7" providerId="AD"/>
      </p:ext>
    </p:extLst>
  </p:cmAuthor>
  <p:cmAuthor id="6" name="Stanislaw Domaniewski" initials="SD" lastIdx="28" clrIdx="5">
    <p:extLst>
      <p:ext uri="{19B8F6BF-5375-455C-9EA6-DF929625EA0E}">
        <p15:presenceInfo xmlns:p15="http://schemas.microsoft.com/office/powerpoint/2012/main" userId="S::stanido@uef.fi::b5dda27c-b2bb-4324-a53f-13ab270e794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008A"/>
    <a:srgbClr val="00ADEE"/>
    <a:srgbClr val="F6921E"/>
    <a:srgbClr val="8BC53F"/>
    <a:srgbClr val="EE4036"/>
    <a:srgbClr val="00A55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192" autoAdjust="0"/>
    <p:restoredTop sz="94651"/>
  </p:normalViewPr>
  <p:slideViewPr>
    <p:cSldViewPr snapToGrid="0">
      <p:cViewPr varScale="1">
        <p:scale>
          <a:sx n="67" d="100"/>
          <a:sy n="67" d="100"/>
        </p:scale>
        <p:origin x="270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5348"/>
          </a:xfrm>
          <a:prstGeom prst="rect">
            <a:avLst/>
          </a:prstGeom>
        </p:spPr>
        <p:txBody>
          <a:bodyPr vert="horz" lIns="91440" tIns="45720" rIns="91440" bIns="45720" rtlCol="0"/>
          <a:lstStyle>
            <a:lvl1pPr algn="r">
              <a:defRPr sz="1200"/>
            </a:lvl1pPr>
          </a:lstStyle>
          <a:p>
            <a:fld id="{3867ED5C-84E8-4C58-A663-0D23F0ECB3D1}" type="datetimeFigureOut">
              <a:rPr lang="en-GB" smtClean="0"/>
              <a:t>09/09/2021</a:t>
            </a:fld>
            <a:endParaRPr lang="en-GB"/>
          </a:p>
        </p:txBody>
      </p:sp>
      <p:sp>
        <p:nvSpPr>
          <p:cNvPr id="4" name="Slide Image Placeholder 3"/>
          <p:cNvSpPr>
            <a:spLocks noGrp="1" noRot="1" noChangeAspect="1"/>
          </p:cNvSpPr>
          <p:nvPr>
            <p:ph type="sldImg" idx="2"/>
          </p:nvPr>
        </p:nvSpPr>
        <p:spPr>
          <a:xfrm>
            <a:off x="2157413" y="1233488"/>
            <a:ext cx="2354262"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51219"/>
            <a:ext cx="5335270" cy="38873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7"/>
            <a:ext cx="2889938"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377317"/>
            <a:ext cx="2889938" cy="495347"/>
          </a:xfrm>
          <a:prstGeom prst="rect">
            <a:avLst/>
          </a:prstGeom>
        </p:spPr>
        <p:txBody>
          <a:bodyPr vert="horz" lIns="91440" tIns="45720" rIns="91440" bIns="45720" rtlCol="0" anchor="b"/>
          <a:lstStyle>
            <a:lvl1pPr algn="r">
              <a:defRPr sz="1200"/>
            </a:lvl1pPr>
          </a:lstStyle>
          <a:p>
            <a:fld id="{056F4EFF-5282-49E0-AF7B-27210D1EB90A}" type="slidenum">
              <a:rPr lang="en-GB" smtClean="0"/>
              <a:t>‹#›</a:t>
            </a:fld>
            <a:endParaRPr lang="en-GB"/>
          </a:p>
        </p:txBody>
      </p:sp>
    </p:spTree>
    <p:extLst>
      <p:ext uri="{BB962C8B-B14F-4D97-AF65-F5344CB8AC3E}">
        <p14:creationId xmlns:p14="http://schemas.microsoft.com/office/powerpoint/2010/main" val="24464836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en-US"/>
              <a:t>Click to edit Master title style</a:t>
            </a:r>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en-US"/>
              <a:t>Click to edit Master subtitle style</a:t>
            </a:r>
          </a:p>
        </p:txBody>
      </p:sp>
      <p:sp>
        <p:nvSpPr>
          <p:cNvPr id="4" name="Date Placeholder 3"/>
          <p:cNvSpPr>
            <a:spLocks noGrp="1"/>
          </p:cNvSpPr>
          <p:nvPr>
            <p:ph type="dt" sz="half" idx="10"/>
          </p:nvPr>
        </p:nvSpPr>
        <p:spPr/>
        <p:txBody>
          <a:bodyPr/>
          <a:lstStyle/>
          <a:p>
            <a:fld id="{E31AB328-D447-4B0D-9785-E007FDEAD7E7}" type="datetime1">
              <a:rPr lang="en-GB" smtClean="0"/>
              <a:t>09/09/2021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1514590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A12790-1898-46D2-BFF6-4664171078D2}" type="datetime1">
              <a:rPr lang="en-GB" smtClean="0"/>
              <a:t>09/09/2021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16420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C23A74-F926-4C56-BFFF-84EA30BC3D86}" type="datetime1">
              <a:rPr lang="en-GB" smtClean="0"/>
              <a:t>09/09/2021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056194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CD87111-2881-4D52-BA7B-770C6CA2567D}" type="datetime1">
              <a:rPr lang="en-GB" smtClean="0"/>
              <a:t>09/09/2021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4033476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en-US"/>
              <a:t>Click to edit Master title style</a:t>
            </a:r>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DB4CDB8-30F1-4601-8050-8FA118BA74A1}" type="datetime1">
              <a:rPr lang="en-GB" smtClean="0"/>
              <a:t>09/09/2021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452991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19728"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827085"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600FE7D-39D7-4A70-A4BA-04B9D05A7A3F}" type="datetime1">
              <a:rPr lang="en-GB" smtClean="0"/>
              <a:t>09/09/2021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1391101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en-US"/>
              <a:t>Click to edit Master title style</a:t>
            </a:r>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4" name="Content Placeholder 3"/>
          <p:cNvSpPr>
            <a:spLocks noGrp="1"/>
          </p:cNvSpPr>
          <p:nvPr>
            <p:ph sz="half" idx="2"/>
          </p:nvPr>
        </p:nvSpPr>
        <p:spPr>
          <a:xfrm>
            <a:off x="520713" y="3905482"/>
            <a:ext cx="3198096"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6" name="Content Placeholder 5"/>
          <p:cNvSpPr>
            <a:spLocks noGrp="1"/>
          </p:cNvSpPr>
          <p:nvPr>
            <p:ph sz="quarter" idx="4"/>
          </p:nvPr>
        </p:nvSpPr>
        <p:spPr>
          <a:xfrm>
            <a:off x="3827086" y="3905482"/>
            <a:ext cx="3213847"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5C5614F-D1C4-4E76-AC2A-262A56E239CC}" type="datetime1">
              <a:rPr lang="en-GB" smtClean="0"/>
              <a:t>09/09/2021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1095563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0A5AE66-7917-4369-B930-706B59580D9F}" type="datetime1">
              <a:rPr lang="en-GB" smtClean="0"/>
              <a:t>09/09/2021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632096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F861A6-CE68-4FB4-96C1-230BE0782A0A}" type="datetime1">
              <a:rPr lang="en-GB" smtClean="0"/>
              <a:t>09/09/2021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170714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394F58FD-7E17-4992-8848-86B742918844}" type="datetime1">
              <a:rPr lang="en-GB" smtClean="0"/>
              <a:t>09/09/2021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3530649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en-US"/>
              <a:t>Click icon to add picture</a:t>
            </a:r>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B65E1777-2C37-4371-9D99-6501D7C0AF35}" type="datetime1">
              <a:rPr lang="en-GB" smtClean="0"/>
              <a:t>09/09/2021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034903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97B64F58-52BA-4453-AF28-5874E28C872F}" type="datetime1">
              <a:rPr lang="en-GB" smtClean="0"/>
              <a:t>09/09/2021</a:t>
            </a:fld>
            <a:endParaRPr lang="en-GB"/>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EDF92302-AF5E-4C26-BF1A-1E0ADB3C276D}" type="slidenum">
              <a:rPr lang="en-GB" smtClean="0"/>
              <a:t>‹#›</a:t>
            </a:fld>
            <a:endParaRPr lang="en-GB"/>
          </a:p>
        </p:txBody>
      </p:sp>
    </p:spTree>
    <p:extLst>
      <p:ext uri="{BB962C8B-B14F-4D97-AF65-F5344CB8AC3E}">
        <p14:creationId xmlns:p14="http://schemas.microsoft.com/office/powerpoint/2010/main" val="837644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hyperlink" Target="https://www.euarenas.e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a:extLst>
              <a:ext uri="{FF2B5EF4-FFF2-40B4-BE49-F238E27FC236}">
                <a16:creationId xmlns:a16="http://schemas.microsoft.com/office/drawing/2014/main" id="{D61EB408-4D0A-4F27-808B-B8D5375574C3}"/>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25144" r="4438"/>
          <a:stretch/>
        </p:blipFill>
        <p:spPr>
          <a:xfrm rot="-10800000">
            <a:off x="-163" y="-94"/>
            <a:ext cx="7560000" cy="10692000"/>
          </a:xfrm>
          <a:prstGeom prst="rect">
            <a:avLst/>
          </a:prstGeom>
        </p:spPr>
      </p:pic>
      <p:sp>
        <p:nvSpPr>
          <p:cNvPr id="20" name="Rectangle 19">
            <a:extLst>
              <a:ext uri="{FF2B5EF4-FFF2-40B4-BE49-F238E27FC236}">
                <a16:creationId xmlns:a16="http://schemas.microsoft.com/office/drawing/2014/main" id="{C06797F7-00B4-4176-8E2B-165695FD7304}"/>
              </a:ext>
            </a:extLst>
          </p:cNvPr>
          <p:cNvSpPr/>
          <p:nvPr/>
        </p:nvSpPr>
        <p:spPr>
          <a:xfrm>
            <a:off x="0" y="0"/>
            <a:ext cx="7559675" cy="54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8471082D-040B-4DBE-B43B-74E226E2D71D}"/>
              </a:ext>
            </a:extLst>
          </p:cNvPr>
          <p:cNvSpPr txBox="1"/>
          <p:nvPr/>
        </p:nvSpPr>
        <p:spPr>
          <a:xfrm>
            <a:off x="360000" y="116111"/>
            <a:ext cx="3860800" cy="307777"/>
          </a:xfrm>
          <a:prstGeom prst="rect">
            <a:avLst/>
          </a:prstGeom>
          <a:noFill/>
        </p:spPr>
        <p:txBody>
          <a:bodyPr wrap="square">
            <a:spAutoFit/>
          </a:bodyPr>
          <a:lstStyle/>
          <a:p>
            <a:pPr>
              <a:spcBef>
                <a:spcPts val="460"/>
              </a:spcBef>
              <a:spcAft>
                <a:spcPts val="0"/>
              </a:spcAft>
            </a:pPr>
            <a:r>
              <a:rPr lang="en-US" sz="1400" b="1">
                <a:solidFill>
                  <a:schemeClr val="bg1"/>
                </a:solidFill>
              </a:rPr>
              <a:t>Media Discourse Foresight Guide</a:t>
            </a:r>
            <a:endParaRPr lang="en-GB" sz="1400" b="1">
              <a:solidFill>
                <a:schemeClr val="bg1"/>
              </a:solidFill>
            </a:endParaRPr>
          </a:p>
        </p:txBody>
      </p:sp>
      <p:sp>
        <p:nvSpPr>
          <p:cNvPr id="21" name="Rectangle 20">
            <a:extLst>
              <a:ext uri="{FF2B5EF4-FFF2-40B4-BE49-F238E27FC236}">
                <a16:creationId xmlns:a16="http://schemas.microsoft.com/office/drawing/2014/main" id="{6DF2FD05-3D95-4724-97D1-C8955190845C}"/>
              </a:ext>
            </a:extLst>
          </p:cNvPr>
          <p:cNvSpPr/>
          <p:nvPr/>
        </p:nvSpPr>
        <p:spPr>
          <a:xfrm>
            <a:off x="-1" y="10223813"/>
            <a:ext cx="7559675" cy="46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12" name="TextBox 11">
            <a:extLst>
              <a:ext uri="{FF2B5EF4-FFF2-40B4-BE49-F238E27FC236}">
                <a16:creationId xmlns:a16="http://schemas.microsoft.com/office/drawing/2014/main" id="{CA2FF083-4C3D-41C9-8546-9A32538A8345}"/>
              </a:ext>
            </a:extLst>
          </p:cNvPr>
          <p:cNvSpPr txBox="1"/>
          <p:nvPr/>
        </p:nvSpPr>
        <p:spPr>
          <a:xfrm>
            <a:off x="359837" y="720000"/>
            <a:ext cx="6840000" cy="9202519"/>
          </a:xfrm>
          <a:prstGeom prst="rect">
            <a:avLst/>
          </a:prstGeom>
          <a:noFill/>
        </p:spPr>
        <p:txBody>
          <a:bodyPr wrap="square" lIns="91440" tIns="45720" rIns="91440" bIns="45720" anchor="t">
            <a:spAutoFit/>
          </a:bodyPr>
          <a:lstStyle/>
          <a:p>
            <a:pPr algn="just">
              <a:spcAft>
                <a:spcPts val="1200"/>
              </a:spcAft>
            </a:pPr>
            <a:r>
              <a:rPr lang="en-GB" sz="1400" b="1" dirty="0">
                <a:solidFill>
                  <a:srgbClr val="EB008A"/>
                </a:solidFill>
                <a:effectLst>
                  <a:outerShdw blurRad="38100" dist="38100" dir="2700000" algn="tl">
                    <a:srgbClr val="000000">
                      <a:alpha val="43137"/>
                    </a:srgbClr>
                  </a:outerShdw>
                </a:effectLst>
              </a:rPr>
              <a:t>Collective sense-making communication materials</a:t>
            </a:r>
          </a:p>
          <a:p>
            <a:pPr algn="just">
              <a:spcAft>
                <a:spcPts val="600"/>
              </a:spcAft>
            </a:pPr>
            <a:r>
              <a:rPr lang="en-GB" sz="1200" dirty="0"/>
              <a:t>The below is suggested text that you may want to use, translate and adapt into social media posts, blogs, posters/flyers, mailers etc. to recruit people for your focus group. Please remember to include project logo, funding logo and disclaimer (where relevant) on public communications. Sections in </a:t>
            </a:r>
            <a:r>
              <a:rPr lang="en-GB" sz="1200" dirty="0">
                <a:solidFill>
                  <a:srgbClr val="EB008A"/>
                </a:solidFill>
              </a:rPr>
              <a:t>pink</a:t>
            </a:r>
            <a:r>
              <a:rPr lang="en-GB" sz="1200" dirty="0"/>
              <a:t> need to be inserted/added to the copy.</a:t>
            </a:r>
          </a:p>
          <a:p>
            <a:pPr algn="just">
              <a:spcAft>
                <a:spcPts val="600"/>
              </a:spcAft>
            </a:pPr>
            <a:endParaRPr lang="en-GB" sz="1200" dirty="0"/>
          </a:p>
          <a:p>
            <a:pPr algn="just">
              <a:spcAft>
                <a:spcPts val="600"/>
              </a:spcAft>
            </a:pPr>
            <a:r>
              <a:rPr lang="en-GB" sz="1200" b="1" dirty="0"/>
              <a:t>WHAT DOES THE MEDIA TELL US ABOUT THE FUTURE OF DEMOCRACY?</a:t>
            </a:r>
          </a:p>
          <a:p>
            <a:pPr algn="just">
              <a:spcAft>
                <a:spcPts val="600"/>
              </a:spcAft>
            </a:pPr>
            <a:r>
              <a:rPr lang="en-GB" sz="1200" dirty="0">
                <a:solidFill>
                  <a:srgbClr val="EB008A"/>
                </a:solidFill>
              </a:rPr>
              <a:t>&lt;INSERT DATE, TIME AND LOCATION OF THE WORKSHOP&gt;</a:t>
            </a:r>
          </a:p>
          <a:p>
            <a:pPr algn="just">
              <a:spcAft>
                <a:spcPts val="600"/>
              </a:spcAft>
            </a:pPr>
            <a:r>
              <a:rPr lang="en-GB" sz="1200" dirty="0"/>
              <a:t>Join us to work with current media discussions and debates from </a:t>
            </a:r>
            <a:r>
              <a:rPr lang="en-GB" sz="1200" dirty="0">
                <a:solidFill>
                  <a:srgbClr val="EB008A"/>
                </a:solidFill>
              </a:rPr>
              <a:t>&lt;INSERT LOCATION&gt; </a:t>
            </a:r>
            <a:r>
              <a:rPr lang="en-GB" sz="1200" dirty="0"/>
              <a:t>to explore our future.</a:t>
            </a:r>
          </a:p>
          <a:p>
            <a:pPr algn="just">
              <a:spcAft>
                <a:spcPts val="600"/>
              </a:spcAft>
            </a:pPr>
            <a:r>
              <a:rPr lang="en-GB" sz="1200" dirty="0"/>
              <a:t>What does the future look like for societies, communities and people across Europe? How can citizens and their voices be more active, included and represented within governance and decision-making arenas? Where are our cities and democracies heading?</a:t>
            </a:r>
          </a:p>
          <a:p>
            <a:pPr algn="just">
              <a:spcAft>
                <a:spcPts val="600"/>
              </a:spcAft>
            </a:pPr>
            <a:r>
              <a:rPr lang="en-GB" sz="1200" dirty="0"/>
              <a:t>If these questions and debates interest you, then join this participatory workshop.</a:t>
            </a:r>
          </a:p>
          <a:p>
            <a:pPr algn="just">
              <a:spcAft>
                <a:spcPts val="600"/>
              </a:spcAft>
            </a:pPr>
            <a:endParaRPr lang="en-GB" sz="1200" dirty="0"/>
          </a:p>
          <a:p>
            <a:pPr algn="just">
              <a:spcAft>
                <a:spcPts val="600"/>
              </a:spcAft>
            </a:pPr>
            <a:r>
              <a:rPr lang="en-GB" sz="1200" b="1" dirty="0"/>
              <a:t>About the workshop</a:t>
            </a:r>
          </a:p>
          <a:p>
            <a:pPr algn="just">
              <a:spcAft>
                <a:spcPts val="600"/>
              </a:spcAft>
            </a:pPr>
            <a:r>
              <a:rPr lang="en-GB" sz="1200" i="1" dirty="0"/>
              <a:t>What is the workshop about?</a:t>
            </a:r>
          </a:p>
          <a:p>
            <a:pPr algn="just">
              <a:spcAft>
                <a:spcPts val="300"/>
              </a:spcAft>
            </a:pPr>
            <a:r>
              <a:rPr lang="en-GB" sz="1200" dirty="0"/>
              <a:t>Over the past few months, we've been looking into the messages that traditional forms of media such as newspapers, TV and radio from </a:t>
            </a:r>
            <a:r>
              <a:rPr lang="en-GB" sz="1200" dirty="0">
                <a:solidFill>
                  <a:srgbClr val="EB008A"/>
                </a:solidFill>
              </a:rPr>
              <a:t>&lt;INSERT LOCATION&gt;</a:t>
            </a:r>
            <a:r>
              <a:rPr lang="en-GB" sz="1200" dirty="0"/>
              <a:t> are sharing about the world we live in. We want to explore with you what these messages tell us about how society is now and what it could look like in the future. Together we will:</a:t>
            </a:r>
          </a:p>
          <a:p>
            <a:pPr marL="504825" indent="-228600" algn="just">
              <a:spcAft>
                <a:spcPts val="300"/>
              </a:spcAft>
              <a:buFont typeface="+mj-lt"/>
              <a:buAutoNum type="arabicPeriod"/>
            </a:pPr>
            <a:r>
              <a:rPr lang="en-GB" sz="1200" dirty="0"/>
              <a:t>Identify messages from the media about the society we live in</a:t>
            </a:r>
          </a:p>
          <a:p>
            <a:pPr marL="504825" indent="-228600" algn="just">
              <a:spcAft>
                <a:spcPts val="300"/>
              </a:spcAft>
              <a:buFont typeface="+mj-lt"/>
              <a:buAutoNum type="arabicPeriod"/>
            </a:pPr>
            <a:r>
              <a:rPr lang="en-GB" sz="1200" dirty="0"/>
              <a:t>Explore what signals there are about future opportunities and challenges to our democracies</a:t>
            </a:r>
          </a:p>
          <a:p>
            <a:pPr marL="504825" indent="-228600" algn="just">
              <a:spcAft>
                <a:spcPts val="300"/>
              </a:spcAft>
              <a:buFont typeface="+mj-lt"/>
              <a:buAutoNum type="arabicPeriod"/>
            </a:pPr>
            <a:r>
              <a:rPr lang="en-GB" sz="1200" dirty="0"/>
              <a:t>Consider what drivers can shape our future</a:t>
            </a:r>
          </a:p>
          <a:p>
            <a:pPr algn="just">
              <a:spcAft>
                <a:spcPts val="600"/>
              </a:spcAft>
            </a:pPr>
            <a:r>
              <a:rPr lang="en-GB" sz="1200" dirty="0"/>
              <a:t>The workshop will be delivered in </a:t>
            </a:r>
            <a:r>
              <a:rPr lang="en-GB" sz="1200" dirty="0">
                <a:solidFill>
                  <a:srgbClr val="EB008A"/>
                </a:solidFill>
              </a:rPr>
              <a:t>&lt;INSERT LANGUAGE AND IF ANY TRANSLATION/ACCESS SUPPORT IS AVALIABLE&gt;</a:t>
            </a:r>
            <a:r>
              <a:rPr lang="en-GB" sz="1200" dirty="0"/>
              <a:t>. </a:t>
            </a:r>
          </a:p>
          <a:p>
            <a:pPr algn="just">
              <a:spcAft>
                <a:spcPts val="600"/>
              </a:spcAft>
            </a:pPr>
            <a:endParaRPr lang="en-GB" sz="1200" dirty="0"/>
          </a:p>
          <a:p>
            <a:pPr algn="just">
              <a:spcAft>
                <a:spcPts val="600"/>
              </a:spcAft>
            </a:pPr>
            <a:r>
              <a:rPr lang="en-GB" sz="1200" i="1" dirty="0"/>
              <a:t>Who is it for?</a:t>
            </a:r>
          </a:p>
          <a:p>
            <a:pPr algn="just">
              <a:spcAft>
                <a:spcPts val="600"/>
              </a:spcAft>
            </a:pPr>
            <a:r>
              <a:rPr lang="en-GB" sz="1200" dirty="0"/>
              <a:t>This workshop is open to </a:t>
            </a:r>
            <a:r>
              <a:rPr lang="en-GB" sz="1200" dirty="0">
                <a:solidFill>
                  <a:srgbClr val="EB008A"/>
                </a:solidFill>
              </a:rPr>
              <a:t>&lt;INSERT BROAD OVERVIEW OF THE PEOPLE YOU ARE SEEKING TO ENGAGE)&gt;</a:t>
            </a:r>
            <a:r>
              <a:rPr lang="en-GB" sz="1200" dirty="0"/>
              <a:t>. We would like to create a conversation between people occupying different perspectives such as:</a:t>
            </a:r>
          </a:p>
          <a:p>
            <a:pPr marL="447675" indent="-171450" algn="just">
              <a:spcAft>
                <a:spcPts val="600"/>
              </a:spcAft>
              <a:buFont typeface="Arial" panose="020B0604020202020204" pitchFamily="34" charset="0"/>
              <a:buChar char="•"/>
            </a:pPr>
            <a:r>
              <a:rPr lang="en-GB" sz="1200" dirty="0"/>
              <a:t> </a:t>
            </a:r>
            <a:r>
              <a:rPr lang="en-GB" sz="1200" dirty="0">
                <a:solidFill>
                  <a:srgbClr val="EB008A"/>
                </a:solidFill>
              </a:rPr>
              <a:t>&lt;INSERT BREAKDOWN OF GROUPS/DEMOGRAPHICS/PERSPECTIVES YOU ARE TARGETING&gt;</a:t>
            </a:r>
          </a:p>
          <a:p>
            <a:pPr algn="just">
              <a:spcAft>
                <a:spcPts val="600"/>
              </a:spcAft>
            </a:pPr>
            <a:r>
              <a:rPr lang="en-GB" sz="1200" dirty="0"/>
              <a:t>You don’t need any specific know-how or skills to attend the workshop, and no preparations are needed. We’d just like you to join in the conversation and share your ideas.</a:t>
            </a:r>
          </a:p>
          <a:p>
            <a:pPr algn="just">
              <a:spcAft>
                <a:spcPts val="600"/>
              </a:spcAft>
            </a:pPr>
            <a:endParaRPr lang="en-GB" sz="1200" dirty="0"/>
          </a:p>
          <a:p>
            <a:pPr algn="just">
              <a:spcAft>
                <a:spcPts val="600"/>
              </a:spcAft>
            </a:pPr>
            <a:r>
              <a:rPr lang="en-GB" sz="1200" i="1" dirty="0"/>
              <a:t>Why should I get involved?</a:t>
            </a:r>
          </a:p>
          <a:p>
            <a:pPr algn="just">
              <a:spcAft>
                <a:spcPts val="600"/>
              </a:spcAft>
            </a:pPr>
            <a:r>
              <a:rPr lang="en-GB" sz="1200" dirty="0"/>
              <a:t>If you've got an interest in how we can create a future that is more inclusive for you and the people around you, and want more people to be able to be involved in making the decisions that affect their lives, then this is the workshop for you. You will be amongst like-minded people and have the opportunity to not only share your own ideas, but to listen, learn and discuss with other people from </a:t>
            </a:r>
            <a:r>
              <a:rPr lang="en-GB" sz="1200" dirty="0">
                <a:solidFill>
                  <a:srgbClr val="EB008A"/>
                </a:solidFill>
              </a:rPr>
              <a:t>&lt;INSERT LOCATION&gt;</a:t>
            </a:r>
            <a:r>
              <a:rPr lang="en-GB" sz="1200" dirty="0"/>
              <a:t>. You might make some new contacts!</a:t>
            </a:r>
          </a:p>
        </p:txBody>
      </p:sp>
      <p:grpSp>
        <p:nvGrpSpPr>
          <p:cNvPr id="17" name="Group 16">
            <a:extLst>
              <a:ext uri="{FF2B5EF4-FFF2-40B4-BE49-F238E27FC236}">
                <a16:creationId xmlns:a16="http://schemas.microsoft.com/office/drawing/2014/main" id="{103FF25C-89BC-4C57-BC4F-69EB00D5F7F9}"/>
              </a:ext>
            </a:extLst>
          </p:cNvPr>
          <p:cNvGrpSpPr>
            <a:grpSpLocks noGrp="1" noUngrp="1" noRot="1" noChangeAspect="1" noMove="1" noResize="1"/>
          </p:cNvGrpSpPr>
          <p:nvPr/>
        </p:nvGrpSpPr>
        <p:grpSpPr>
          <a:xfrm>
            <a:off x="360000" y="10295394"/>
            <a:ext cx="3860800" cy="324836"/>
            <a:chOff x="360000" y="10295394"/>
            <a:chExt cx="3860800" cy="324836"/>
          </a:xfrm>
        </p:grpSpPr>
        <p:sp>
          <p:nvSpPr>
            <p:cNvPr id="18" name="TextBox 17">
              <a:extLst>
                <a:ext uri="{FF2B5EF4-FFF2-40B4-BE49-F238E27FC236}">
                  <a16:creationId xmlns:a16="http://schemas.microsoft.com/office/drawing/2014/main" id="{B49EDDA1-CD02-4DA9-983E-F7CA10E20551}"/>
                </a:ext>
              </a:extLst>
            </p:cNvPr>
            <p:cNvSpPr txBox="1">
              <a:spLocks noGrp="1" noRot="1" noChangeAspect="1" noMove="1" noResize="1" noEditPoints="1" noAdjustHandles="1" noChangeArrowheads="1" noChangeShapeType="1" noTextEdit="1"/>
            </p:cNvSpPr>
            <p:nvPr/>
          </p:nvSpPr>
          <p:spPr>
            <a:xfrm>
              <a:off x="1327150" y="10319313"/>
              <a:ext cx="2893650" cy="276999"/>
            </a:xfrm>
            <a:prstGeom prst="rect">
              <a:avLst/>
            </a:prstGeom>
            <a:noFill/>
          </p:spPr>
          <p:txBody>
            <a:bodyPr wrap="square">
              <a:spAutoFit/>
            </a:bodyPr>
            <a:lstStyle/>
            <a:p>
              <a:pPr>
                <a:spcBef>
                  <a:spcPts val="460"/>
                </a:spcBef>
                <a:spcAft>
                  <a:spcPts val="0"/>
                </a:spcAft>
              </a:pPr>
              <a:r>
                <a:rPr lang="en-US" sz="1200">
                  <a:solidFill>
                    <a:schemeClr val="bg1"/>
                  </a:solidFill>
                </a:rPr>
                <a:t>| </a:t>
              </a:r>
              <a:r>
                <a:rPr lang="en-US" sz="1200" b="1">
                  <a:solidFill>
                    <a:schemeClr val="bg1"/>
                  </a:solidFill>
                </a:rPr>
                <a:t>Media Discourse Foresight Guide</a:t>
              </a:r>
              <a:endParaRPr lang="en-GB" sz="1200" b="1">
                <a:solidFill>
                  <a:schemeClr val="bg1"/>
                </a:solidFill>
              </a:endParaRPr>
            </a:p>
          </p:txBody>
        </p:sp>
        <p:pic>
          <p:nvPicPr>
            <p:cNvPr id="19" name="Picture 18">
              <a:extLst>
                <a:ext uri="{FF2B5EF4-FFF2-40B4-BE49-F238E27FC236}">
                  <a16:creationId xmlns:a16="http://schemas.microsoft.com/office/drawing/2014/main" id="{DE6893B6-32E2-4D3D-BFA9-E7F726A411D0}"/>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360000" y="10295394"/>
              <a:ext cx="1039474" cy="324836"/>
            </a:xfrm>
            <a:prstGeom prst="rect">
              <a:avLst/>
            </a:prstGeom>
          </p:spPr>
        </p:pic>
      </p:grpSp>
    </p:spTree>
    <p:extLst>
      <p:ext uri="{BB962C8B-B14F-4D97-AF65-F5344CB8AC3E}">
        <p14:creationId xmlns:p14="http://schemas.microsoft.com/office/powerpoint/2010/main" val="2052169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a:extLst>
              <a:ext uri="{FF2B5EF4-FFF2-40B4-BE49-F238E27FC236}">
                <a16:creationId xmlns:a16="http://schemas.microsoft.com/office/drawing/2014/main" id="{D61EB408-4D0A-4F27-808B-B8D5375574C3}"/>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25144" r="4438"/>
          <a:stretch/>
        </p:blipFill>
        <p:spPr>
          <a:xfrm rot="-10800000">
            <a:off x="-163" y="-94"/>
            <a:ext cx="7560000" cy="10692000"/>
          </a:xfrm>
          <a:prstGeom prst="rect">
            <a:avLst/>
          </a:prstGeom>
        </p:spPr>
      </p:pic>
      <p:sp>
        <p:nvSpPr>
          <p:cNvPr id="20" name="Rectangle 19">
            <a:extLst>
              <a:ext uri="{FF2B5EF4-FFF2-40B4-BE49-F238E27FC236}">
                <a16:creationId xmlns:a16="http://schemas.microsoft.com/office/drawing/2014/main" id="{C06797F7-00B4-4176-8E2B-165695FD7304}"/>
              </a:ext>
            </a:extLst>
          </p:cNvPr>
          <p:cNvSpPr/>
          <p:nvPr/>
        </p:nvSpPr>
        <p:spPr>
          <a:xfrm>
            <a:off x="0" y="0"/>
            <a:ext cx="7559675" cy="54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8471082D-040B-4DBE-B43B-74E226E2D71D}"/>
              </a:ext>
            </a:extLst>
          </p:cNvPr>
          <p:cNvSpPr txBox="1"/>
          <p:nvPr/>
        </p:nvSpPr>
        <p:spPr>
          <a:xfrm>
            <a:off x="360000" y="116111"/>
            <a:ext cx="3860800" cy="307777"/>
          </a:xfrm>
          <a:prstGeom prst="rect">
            <a:avLst/>
          </a:prstGeom>
          <a:noFill/>
        </p:spPr>
        <p:txBody>
          <a:bodyPr wrap="square">
            <a:spAutoFit/>
          </a:bodyPr>
          <a:lstStyle/>
          <a:p>
            <a:pPr>
              <a:spcBef>
                <a:spcPts val="460"/>
              </a:spcBef>
              <a:spcAft>
                <a:spcPts val="0"/>
              </a:spcAft>
            </a:pPr>
            <a:r>
              <a:rPr lang="en-US" sz="1400" b="1">
                <a:solidFill>
                  <a:schemeClr val="bg1"/>
                </a:solidFill>
              </a:rPr>
              <a:t>Media Discourse Foresight Guide</a:t>
            </a:r>
            <a:endParaRPr lang="en-GB" sz="1400" b="1">
              <a:solidFill>
                <a:schemeClr val="bg1"/>
              </a:solidFill>
            </a:endParaRPr>
          </a:p>
        </p:txBody>
      </p:sp>
      <p:sp>
        <p:nvSpPr>
          <p:cNvPr id="21" name="Rectangle 20">
            <a:extLst>
              <a:ext uri="{FF2B5EF4-FFF2-40B4-BE49-F238E27FC236}">
                <a16:creationId xmlns:a16="http://schemas.microsoft.com/office/drawing/2014/main" id="{6DF2FD05-3D95-4724-97D1-C8955190845C}"/>
              </a:ext>
            </a:extLst>
          </p:cNvPr>
          <p:cNvSpPr/>
          <p:nvPr/>
        </p:nvSpPr>
        <p:spPr>
          <a:xfrm>
            <a:off x="-1" y="10223813"/>
            <a:ext cx="7559675" cy="46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p>
        </p:txBody>
      </p:sp>
      <p:sp>
        <p:nvSpPr>
          <p:cNvPr id="12" name="TextBox 11">
            <a:extLst>
              <a:ext uri="{FF2B5EF4-FFF2-40B4-BE49-F238E27FC236}">
                <a16:creationId xmlns:a16="http://schemas.microsoft.com/office/drawing/2014/main" id="{CA2FF083-4C3D-41C9-8546-9A32538A8345}"/>
              </a:ext>
            </a:extLst>
          </p:cNvPr>
          <p:cNvSpPr txBox="1"/>
          <p:nvPr/>
        </p:nvSpPr>
        <p:spPr>
          <a:xfrm>
            <a:off x="359837" y="720000"/>
            <a:ext cx="6840000" cy="3724096"/>
          </a:xfrm>
          <a:prstGeom prst="rect">
            <a:avLst/>
          </a:prstGeom>
          <a:noFill/>
        </p:spPr>
        <p:txBody>
          <a:bodyPr wrap="square" lIns="91440" tIns="45720" rIns="91440" bIns="45720" anchor="t">
            <a:spAutoFit/>
          </a:bodyPr>
          <a:lstStyle/>
          <a:p>
            <a:pPr algn="just">
              <a:spcAft>
                <a:spcPts val="600"/>
              </a:spcAft>
            </a:pPr>
            <a:r>
              <a:rPr lang="en-GB" sz="1200"/>
              <a:t>Also, the learning from this workshop will feed into briefings and toolkits being produced as part of the EUARENAS project. For taking part in the workshop, you will receive </a:t>
            </a:r>
            <a:r>
              <a:rPr lang="en-GB" sz="1200">
                <a:solidFill>
                  <a:srgbClr val="EB008A"/>
                </a:solidFill>
              </a:rPr>
              <a:t>&lt;INSERT DETAILS OF ANY REIMBURSEMENTS, EXPENSES, BENEFITS&gt;</a:t>
            </a:r>
            <a:r>
              <a:rPr lang="en-GB" sz="1200"/>
              <a:t> and we will </a:t>
            </a:r>
            <a:r>
              <a:rPr lang="en-GB" sz="1200">
                <a:solidFill>
                  <a:srgbClr val="EB008A"/>
                </a:solidFill>
              </a:rPr>
              <a:t>&lt;INSERT DETAILS OF HOW YOU WILL COMMUNICATE/INVOLVE THE GROUP POST-WORKSHOP&gt;</a:t>
            </a:r>
            <a:r>
              <a:rPr lang="en-GB" sz="1200"/>
              <a:t>.</a:t>
            </a:r>
          </a:p>
          <a:p>
            <a:pPr algn="just">
              <a:spcAft>
                <a:spcPts val="600"/>
              </a:spcAft>
            </a:pPr>
            <a:endParaRPr lang="en-GB" sz="1200"/>
          </a:p>
          <a:p>
            <a:pPr algn="just">
              <a:spcAft>
                <a:spcPts val="600"/>
              </a:spcAft>
            </a:pPr>
            <a:r>
              <a:rPr lang="en-GB" sz="1200" b="1"/>
              <a:t>About </a:t>
            </a:r>
            <a:r>
              <a:rPr lang="en-US" sz="1200" b="1">
                <a:solidFill>
                  <a:srgbClr val="1B75BB"/>
                </a:solidFill>
                <a:effectLst>
                  <a:outerShdw blurRad="38100" dist="38100" dir="2700000" algn="tl">
                    <a:srgbClr val="000000">
                      <a:alpha val="43137"/>
                    </a:srgbClr>
                  </a:outerShdw>
                </a:effectLst>
              </a:rPr>
              <a:t>E</a:t>
            </a:r>
            <a:r>
              <a:rPr lang="en-US" sz="1200" b="1">
                <a:solidFill>
                  <a:srgbClr val="EE4036"/>
                </a:solidFill>
                <a:effectLst>
                  <a:outerShdw blurRad="38100" dist="38100" dir="2700000" algn="tl">
                    <a:srgbClr val="000000">
                      <a:alpha val="43137"/>
                    </a:srgbClr>
                  </a:outerShdw>
                </a:effectLst>
              </a:rPr>
              <a:t>U</a:t>
            </a:r>
            <a:r>
              <a:rPr lang="en-US" sz="1200" b="1">
                <a:solidFill>
                  <a:srgbClr val="652D90"/>
                </a:solidFill>
                <a:effectLst>
                  <a:outerShdw blurRad="38100" dist="38100" dir="2700000" algn="tl">
                    <a:srgbClr val="000000">
                      <a:alpha val="43137"/>
                    </a:srgbClr>
                  </a:outerShdw>
                </a:effectLst>
              </a:rPr>
              <a:t>A</a:t>
            </a:r>
            <a:r>
              <a:rPr lang="en-US" sz="1200" b="1">
                <a:solidFill>
                  <a:srgbClr val="00A551"/>
                </a:solidFill>
                <a:effectLst>
                  <a:outerShdw blurRad="38100" dist="38100" dir="2700000" algn="tl">
                    <a:srgbClr val="000000">
                      <a:alpha val="43137"/>
                    </a:srgbClr>
                  </a:outerShdw>
                </a:effectLst>
              </a:rPr>
              <a:t>R</a:t>
            </a:r>
            <a:r>
              <a:rPr lang="en-US" sz="1200" b="1">
                <a:solidFill>
                  <a:srgbClr val="EB008A"/>
                </a:solidFill>
                <a:effectLst>
                  <a:outerShdw blurRad="38100" dist="38100" dir="2700000" algn="tl">
                    <a:srgbClr val="000000">
                      <a:alpha val="43137"/>
                    </a:srgbClr>
                  </a:outerShdw>
                </a:effectLst>
              </a:rPr>
              <a:t>E</a:t>
            </a:r>
            <a:r>
              <a:rPr lang="en-US" sz="1200" b="1">
                <a:solidFill>
                  <a:srgbClr val="00ADEE"/>
                </a:solidFill>
                <a:effectLst>
                  <a:outerShdw blurRad="38100" dist="38100" dir="2700000" algn="tl">
                    <a:srgbClr val="000000">
                      <a:alpha val="43137"/>
                    </a:srgbClr>
                  </a:outerShdw>
                </a:effectLst>
              </a:rPr>
              <a:t>N</a:t>
            </a:r>
            <a:r>
              <a:rPr lang="en-US" sz="1200" b="1">
                <a:solidFill>
                  <a:srgbClr val="F6921E"/>
                </a:solidFill>
                <a:effectLst>
                  <a:outerShdw blurRad="38100" dist="38100" dir="2700000" algn="tl">
                    <a:srgbClr val="000000">
                      <a:alpha val="43137"/>
                    </a:srgbClr>
                  </a:outerShdw>
                </a:effectLst>
              </a:rPr>
              <a:t>A</a:t>
            </a:r>
            <a:r>
              <a:rPr lang="en-US" sz="1200" b="1">
                <a:solidFill>
                  <a:srgbClr val="8BC53F"/>
                </a:solidFill>
                <a:effectLst>
                  <a:outerShdw blurRad="38100" dist="38100" dir="2700000" algn="tl">
                    <a:srgbClr val="000000">
                      <a:alpha val="43137"/>
                    </a:srgbClr>
                  </a:outerShdw>
                </a:effectLst>
              </a:rPr>
              <a:t>S</a:t>
            </a:r>
            <a:endParaRPr lang="en-GB" sz="1200" b="1"/>
          </a:p>
          <a:p>
            <a:pPr algn="just">
              <a:spcAft>
                <a:spcPts val="600"/>
              </a:spcAft>
            </a:pPr>
            <a:r>
              <a:rPr lang="en-US" sz="1200" b="1">
                <a:solidFill>
                  <a:srgbClr val="1B75BB"/>
                </a:solidFill>
                <a:effectLst>
                  <a:outerShdw blurRad="38100" dist="38100" dir="2700000" algn="tl">
                    <a:srgbClr val="000000">
                      <a:alpha val="43137"/>
                    </a:srgbClr>
                  </a:outerShdw>
                </a:effectLst>
              </a:rPr>
              <a:t>E</a:t>
            </a:r>
            <a:r>
              <a:rPr lang="en-US" sz="1200" b="1">
                <a:solidFill>
                  <a:srgbClr val="EE4036"/>
                </a:solidFill>
                <a:effectLst>
                  <a:outerShdw blurRad="38100" dist="38100" dir="2700000" algn="tl">
                    <a:srgbClr val="000000">
                      <a:alpha val="43137"/>
                    </a:srgbClr>
                  </a:outerShdw>
                </a:effectLst>
              </a:rPr>
              <a:t>U</a:t>
            </a:r>
            <a:r>
              <a:rPr lang="en-US" sz="1200" b="1">
                <a:solidFill>
                  <a:srgbClr val="652D90"/>
                </a:solidFill>
                <a:effectLst>
                  <a:outerShdw blurRad="38100" dist="38100" dir="2700000" algn="tl">
                    <a:srgbClr val="000000">
                      <a:alpha val="43137"/>
                    </a:srgbClr>
                  </a:outerShdw>
                </a:effectLst>
              </a:rPr>
              <a:t>A</a:t>
            </a:r>
            <a:r>
              <a:rPr lang="en-US" sz="1200" b="1">
                <a:solidFill>
                  <a:srgbClr val="00A551"/>
                </a:solidFill>
                <a:effectLst>
                  <a:outerShdw blurRad="38100" dist="38100" dir="2700000" algn="tl">
                    <a:srgbClr val="000000">
                      <a:alpha val="43137"/>
                    </a:srgbClr>
                  </a:outerShdw>
                </a:effectLst>
              </a:rPr>
              <a:t>R</a:t>
            </a:r>
            <a:r>
              <a:rPr lang="en-US" sz="1200" b="1">
                <a:solidFill>
                  <a:srgbClr val="EB008A"/>
                </a:solidFill>
                <a:effectLst>
                  <a:outerShdw blurRad="38100" dist="38100" dir="2700000" algn="tl">
                    <a:srgbClr val="000000">
                      <a:alpha val="43137"/>
                    </a:srgbClr>
                  </a:outerShdw>
                </a:effectLst>
              </a:rPr>
              <a:t>E</a:t>
            </a:r>
            <a:r>
              <a:rPr lang="en-US" sz="1200" b="1">
                <a:solidFill>
                  <a:srgbClr val="00ADEE"/>
                </a:solidFill>
                <a:effectLst>
                  <a:outerShdw blurRad="38100" dist="38100" dir="2700000" algn="tl">
                    <a:srgbClr val="000000">
                      <a:alpha val="43137"/>
                    </a:srgbClr>
                  </a:outerShdw>
                </a:effectLst>
              </a:rPr>
              <a:t>N</a:t>
            </a:r>
            <a:r>
              <a:rPr lang="en-US" sz="1200" b="1">
                <a:solidFill>
                  <a:srgbClr val="F6921E"/>
                </a:solidFill>
                <a:effectLst>
                  <a:outerShdw blurRad="38100" dist="38100" dir="2700000" algn="tl">
                    <a:srgbClr val="000000">
                      <a:alpha val="43137"/>
                    </a:srgbClr>
                  </a:outerShdw>
                </a:effectLst>
              </a:rPr>
              <a:t>A</a:t>
            </a:r>
            <a:r>
              <a:rPr lang="en-US" sz="1200" b="1">
                <a:solidFill>
                  <a:srgbClr val="8BC53F"/>
                </a:solidFill>
                <a:effectLst>
                  <a:outerShdw blurRad="38100" dist="38100" dir="2700000" algn="tl">
                    <a:srgbClr val="000000">
                      <a:alpha val="43137"/>
                    </a:srgbClr>
                  </a:outerShdw>
                </a:effectLst>
              </a:rPr>
              <a:t>S</a:t>
            </a:r>
            <a:r>
              <a:rPr lang="en-GB" sz="1200"/>
              <a:t> is a Horizon 2020 funded research project that looks at the role of citizens in democracy and how people participate in it. This includes how people are involved in making change in their own communities and beyond, how people are connected to and participate in local and national governance and the challenges that people find when trying to take part in democratic and civic actions. Through this work, we want to find ways of strengthening the ways in which people are involved in decision-making spaces, widening the diversity of voices involved in these conversations and look at how we can create a more equal and socially just world in local, national and pan-European contexts. You can find out more on the project’s website - </a:t>
            </a:r>
            <a:r>
              <a:rPr lang="en-GB" sz="1200">
                <a:solidFill>
                  <a:srgbClr val="EB008A"/>
                </a:solidFill>
                <a:hlinkClick r:id="rId4">
                  <a:extLst>
                    <a:ext uri="{A12FA001-AC4F-418D-AE19-62706E023703}">
                      <ahyp:hlinkClr xmlns:ahyp="http://schemas.microsoft.com/office/drawing/2018/hyperlinkcolor" val="tx"/>
                    </a:ext>
                  </a:extLst>
                </a:hlinkClick>
              </a:rPr>
              <a:t>https://www.euarenas.eu</a:t>
            </a:r>
            <a:r>
              <a:rPr lang="en-GB" sz="1200">
                <a:solidFill>
                  <a:srgbClr val="EB008A"/>
                </a:solidFill>
              </a:rPr>
              <a:t>  </a:t>
            </a:r>
          </a:p>
          <a:p>
            <a:pPr algn="just">
              <a:spcAft>
                <a:spcPts val="600"/>
              </a:spcAft>
            </a:pPr>
            <a:r>
              <a:rPr lang="en-GB" sz="1200"/>
              <a:t>The information and views in this workshop are those of the facilitator(s) and do not necessarily reflect the official opinion of the European Union. Neither the European Union institutions and bodies nor any person acting on their behalf may be held responsible for the use which may be made of the information contained therein.</a:t>
            </a:r>
          </a:p>
        </p:txBody>
      </p:sp>
      <p:grpSp>
        <p:nvGrpSpPr>
          <p:cNvPr id="17" name="Group 16">
            <a:extLst>
              <a:ext uri="{FF2B5EF4-FFF2-40B4-BE49-F238E27FC236}">
                <a16:creationId xmlns:a16="http://schemas.microsoft.com/office/drawing/2014/main" id="{103FF25C-89BC-4C57-BC4F-69EB00D5F7F9}"/>
              </a:ext>
            </a:extLst>
          </p:cNvPr>
          <p:cNvGrpSpPr>
            <a:grpSpLocks noGrp="1" noUngrp="1" noRot="1" noChangeAspect="1" noMove="1" noResize="1"/>
          </p:cNvGrpSpPr>
          <p:nvPr/>
        </p:nvGrpSpPr>
        <p:grpSpPr>
          <a:xfrm>
            <a:off x="360000" y="10295394"/>
            <a:ext cx="3860800" cy="324836"/>
            <a:chOff x="360000" y="10295394"/>
            <a:chExt cx="3860800" cy="324836"/>
          </a:xfrm>
        </p:grpSpPr>
        <p:sp>
          <p:nvSpPr>
            <p:cNvPr id="18" name="TextBox 17">
              <a:extLst>
                <a:ext uri="{FF2B5EF4-FFF2-40B4-BE49-F238E27FC236}">
                  <a16:creationId xmlns:a16="http://schemas.microsoft.com/office/drawing/2014/main" id="{B49EDDA1-CD02-4DA9-983E-F7CA10E20551}"/>
                </a:ext>
              </a:extLst>
            </p:cNvPr>
            <p:cNvSpPr txBox="1">
              <a:spLocks noGrp="1" noRot="1" noChangeAspect="1" noMove="1" noResize="1" noEditPoints="1" noAdjustHandles="1" noChangeArrowheads="1" noChangeShapeType="1" noTextEdit="1"/>
            </p:cNvSpPr>
            <p:nvPr/>
          </p:nvSpPr>
          <p:spPr>
            <a:xfrm>
              <a:off x="1327150" y="10319313"/>
              <a:ext cx="2893650" cy="276999"/>
            </a:xfrm>
            <a:prstGeom prst="rect">
              <a:avLst/>
            </a:prstGeom>
            <a:noFill/>
          </p:spPr>
          <p:txBody>
            <a:bodyPr wrap="square">
              <a:spAutoFit/>
            </a:bodyPr>
            <a:lstStyle/>
            <a:p>
              <a:pPr>
                <a:spcBef>
                  <a:spcPts val="460"/>
                </a:spcBef>
                <a:spcAft>
                  <a:spcPts val="0"/>
                </a:spcAft>
              </a:pPr>
              <a:r>
                <a:rPr lang="en-US" sz="1200">
                  <a:solidFill>
                    <a:schemeClr val="bg1"/>
                  </a:solidFill>
                </a:rPr>
                <a:t>| </a:t>
              </a:r>
              <a:r>
                <a:rPr lang="en-US" sz="1200" b="1">
                  <a:solidFill>
                    <a:schemeClr val="bg1"/>
                  </a:solidFill>
                </a:rPr>
                <a:t>Media Discourse Foresight Guide</a:t>
              </a:r>
              <a:endParaRPr lang="en-GB" sz="1200" b="1">
                <a:solidFill>
                  <a:schemeClr val="bg1"/>
                </a:solidFill>
              </a:endParaRPr>
            </a:p>
          </p:txBody>
        </p:sp>
        <p:pic>
          <p:nvPicPr>
            <p:cNvPr id="19" name="Picture 18">
              <a:extLst>
                <a:ext uri="{FF2B5EF4-FFF2-40B4-BE49-F238E27FC236}">
                  <a16:creationId xmlns:a16="http://schemas.microsoft.com/office/drawing/2014/main" id="{DE6893B6-32E2-4D3D-BFA9-E7F726A411D0}"/>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tretch>
              <a:fillRect/>
            </a:stretch>
          </p:blipFill>
          <p:spPr>
            <a:xfrm>
              <a:off x="360000" y="10295394"/>
              <a:ext cx="1039474" cy="324836"/>
            </a:xfrm>
            <a:prstGeom prst="rect">
              <a:avLst/>
            </a:prstGeom>
          </p:spPr>
        </p:pic>
      </p:grpSp>
    </p:spTree>
    <p:extLst>
      <p:ext uri="{BB962C8B-B14F-4D97-AF65-F5344CB8AC3E}">
        <p14:creationId xmlns:p14="http://schemas.microsoft.com/office/powerpoint/2010/main" val="173354043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AECFF2752E91F4697328BB50938CB7B" ma:contentTypeVersion="12" ma:contentTypeDescription="Create a new document." ma:contentTypeScope="" ma:versionID="4c3b7e2393376e44e28bc5ca8ca2286e">
  <xsd:schema xmlns:xsd="http://www.w3.org/2001/XMLSchema" xmlns:xs="http://www.w3.org/2001/XMLSchema" xmlns:p="http://schemas.microsoft.com/office/2006/metadata/properties" xmlns:ns2="d6485213-0b36-4a46-b669-815c22517823" xmlns:ns3="9af45b3e-bb1f-475e-b069-273074ab15bf" targetNamespace="http://schemas.microsoft.com/office/2006/metadata/properties" ma:root="true" ma:fieldsID="17ea8792d51225da3f254400c9478110" ns2:_="" ns3:_="">
    <xsd:import namespace="d6485213-0b36-4a46-b669-815c22517823"/>
    <xsd:import namespace="9af45b3e-bb1f-475e-b069-273074ab15b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6485213-0b36-4a46-b669-815c2251782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af45b3e-bb1f-475e-b069-273074ab15bf"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E5AA97B-23F0-4ACE-A900-9D1D57A1998D}">
  <ds:schemaRefs>
    <ds:schemaRef ds:uri="http://schemas.microsoft.com/sharepoint/v3/contenttype/forms"/>
  </ds:schemaRefs>
</ds:datastoreItem>
</file>

<file path=customXml/itemProps2.xml><?xml version="1.0" encoding="utf-8"?>
<ds:datastoreItem xmlns:ds="http://schemas.openxmlformats.org/officeDocument/2006/customXml" ds:itemID="{036C61D1-890B-4CC0-937B-357FAD3DFEDC}">
  <ds:schemaRefs>
    <ds:schemaRef ds:uri="9af45b3e-bb1f-475e-b069-273074ab15bf"/>
    <ds:schemaRef ds:uri="d6485213-0b36-4a46-b669-815c2251782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43530642-FFD9-40ED-8227-ED39C68B2B18}">
  <ds:schemaRefs>
    <ds:schemaRef ds:uri="9af45b3e-bb1f-475e-b069-273074ab15bf"/>
    <ds:schemaRef ds:uri="d6485213-0b36-4a46-b669-815c2251782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60</TotalTime>
  <Words>759</Words>
  <Application>Microsoft Macintosh PowerPoint</Application>
  <PresentationFormat>Custom</PresentationFormat>
  <Paragraphs>33</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D5.1 Media Discourse Foresight Guide</dc:title>
  <dc:creator>Trang Nguyen</dc:creator>
  <cp:lastModifiedBy>Hayley Trowbridge</cp:lastModifiedBy>
  <cp:revision>15</cp:revision>
  <cp:lastPrinted>2021-07-23T07:43:31Z</cp:lastPrinted>
  <dcterms:created xsi:type="dcterms:W3CDTF">2021-06-11T10:44:34Z</dcterms:created>
  <dcterms:modified xsi:type="dcterms:W3CDTF">2021-09-09T08:37:30Z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0x0101009AECFF2752E91F4697328BB50938CB7B</vt:lpwstr>
  </property>
</Properties>
</file>