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4"/>
  </p:sldMasterIdLst>
  <p:notesMasterIdLst>
    <p:notesMasterId r:id="rId8"/>
  </p:notesMasterIdLst>
  <p:sldIdLst>
    <p:sldId id="324" r:id="rId5"/>
    <p:sldId id="325" r:id="rId6"/>
    <p:sldId id="326" r:id="rId7"/>
  </p:sldIdLst>
  <p:sldSz cx="7559675" cy="10691813"/>
  <p:notesSz cx="6669088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arah Henderson" initials="SH" lastIdx="7" clrIdx="6">
    <p:extLst>
      <p:ext uri="{19B8F6BF-5375-455C-9EA6-DF929625EA0E}">
        <p15:presenceInfo xmlns:p15="http://schemas.microsoft.com/office/powerpoint/2012/main" userId="8c71b8eda06f9807" providerId="Windows Live"/>
      </p:ext>
    </p:extLst>
  </p:cmAuthor>
  <p:cmAuthor id="1" name="Trang Nguyen" initials="TN" lastIdx="34" clrIdx="0">
    <p:extLst>
      <p:ext uri="{19B8F6BF-5375-455C-9EA6-DF929625EA0E}">
        <p15:presenceInfo xmlns:p15="http://schemas.microsoft.com/office/powerpoint/2012/main" userId="S::trnguyen@uef.fi::d5280366-562c-4cf0-bb7c-ae974c00dcff" providerId="AD"/>
      </p:ext>
    </p:extLst>
  </p:cmAuthor>
  <p:cmAuthor id="8" name="Hayley Trowbridge" initials="HT [2]" lastIdx="4" clrIdx="7">
    <p:extLst>
      <p:ext uri="{19B8F6BF-5375-455C-9EA6-DF929625EA0E}">
        <p15:presenceInfo xmlns:p15="http://schemas.microsoft.com/office/powerpoint/2012/main" userId="57ad90d6cbb042bb" providerId="Windows Live"/>
      </p:ext>
    </p:extLst>
  </p:cmAuthor>
  <p:cmAuthor id="2" name="Guest User" initials="GU" lastIdx="7" clrIdx="1">
    <p:extLst>
      <p:ext uri="{19B8F6BF-5375-455C-9EA6-DF929625EA0E}">
        <p15:presenceInfo xmlns:p15="http://schemas.microsoft.com/office/powerpoint/2012/main" userId="S::urn:spo:anon#e295d3b54a41dccf79cf51fc30223e07825865f4c8ec341ec316e4ebcaae4e36::" providerId="AD"/>
      </p:ext>
    </p:extLst>
  </p:cmAuthor>
  <p:cmAuthor id="3" name="Guest User" initials="GU [2]" lastIdx="1" clrIdx="2">
    <p:extLst>
      <p:ext uri="{19B8F6BF-5375-455C-9EA6-DF929625EA0E}">
        <p15:presenceInfo xmlns:p15="http://schemas.microsoft.com/office/powerpoint/2012/main" userId="S::urn:spo:anon#5255dc26cd547c7991fca30facf776d32b3f7778c758d74f9848ee1c1be7d208::" providerId="AD"/>
      </p:ext>
    </p:extLst>
  </p:cmAuthor>
  <p:cmAuthor id="4" name="Guest User" initials="GU [3]" lastIdx="10" clrIdx="3">
    <p:extLst>
      <p:ext uri="{19B8F6BF-5375-455C-9EA6-DF929625EA0E}">
        <p15:presenceInfo xmlns:p15="http://schemas.microsoft.com/office/powerpoint/2012/main" userId="S::urn:spo:anon#c83150464e2bf34a20c349c621009c02417003a2285cbc20106be13216004797::" providerId="AD"/>
      </p:ext>
    </p:extLst>
  </p:cmAuthor>
  <p:cmAuthor id="5" name="Hayley Trowbridge" initials="HT" lastIdx="22" clrIdx="4">
    <p:extLst>
      <p:ext uri="{19B8F6BF-5375-455C-9EA6-DF929625EA0E}">
        <p15:presenceInfo xmlns:p15="http://schemas.microsoft.com/office/powerpoint/2012/main" userId="S::hayley_peoplesvoicemedia.co.uk#ext#@studentuef.onmicrosoft.com::8d2bff5c-ea5f-4b46-8a64-c5e88909eaa7" providerId="AD"/>
      </p:ext>
    </p:extLst>
  </p:cmAuthor>
  <p:cmAuthor id="6" name="Stanislaw Domaniewski" initials="SD" lastIdx="28" clrIdx="5">
    <p:extLst>
      <p:ext uri="{19B8F6BF-5375-455C-9EA6-DF929625EA0E}">
        <p15:presenceInfo xmlns:p15="http://schemas.microsoft.com/office/powerpoint/2012/main" userId="S::stanido@uef.fi::b5dda27c-b2bb-4324-a53f-13ab270e79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008A"/>
    <a:srgbClr val="00ADEE"/>
    <a:srgbClr val="F6921E"/>
    <a:srgbClr val="8BC53F"/>
    <a:srgbClr val="EE4036"/>
    <a:srgbClr val="00A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92" autoAdjust="0"/>
    <p:restoredTop sz="94651"/>
  </p:normalViewPr>
  <p:slideViewPr>
    <p:cSldViewPr snapToGrid="0">
      <p:cViewPr varScale="1">
        <p:scale>
          <a:sx n="67" d="100"/>
          <a:sy n="67" d="100"/>
        </p:scale>
        <p:origin x="27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7ED5C-84E8-4C58-A663-0D23F0ECB3D1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7413" y="1233488"/>
            <a:ext cx="23542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F4EFF-5282-49E0-AF7B-27210D1EB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483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B328-D447-4B0D-9785-E007FDEAD7E7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59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12790-1898-46D2-BFF6-4664171078D2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3A74-F926-4C56-BFFF-84EA30BC3D86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19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7111-2881-4D52-BA7B-770C6CA2567D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7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CDB8-30F1-4601-8050-8FA118BA74A1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99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FE7D-39D7-4A70-A4BA-04B9D05A7A3F}" type="datetime1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10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614F-D1C4-4E76-AC2A-262A56E239CC}" type="datetime1">
              <a:rPr lang="en-GB" smtClean="0"/>
              <a:t>09/09/2021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56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AE66-7917-4369-B930-706B59580D9F}" type="datetime1">
              <a:rPr lang="en-GB" smtClean="0"/>
              <a:t>09/09/2021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09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1A6-CE68-4FB4-96C1-230BE0782A0A}" type="datetime1">
              <a:rPr lang="en-GB" smtClean="0"/>
              <a:t>09/09/2021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71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F58FD-7E17-4992-8848-86B742918844}" type="datetime1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4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E1777-2C37-4371-9D99-6501D7C0AF35}" type="datetime1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90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4F58-52BA-4453-AF28-5874E28C872F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44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61EB408-4D0A-4F27-808B-B8D5375574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144" r="4438"/>
          <a:stretch/>
        </p:blipFill>
        <p:spPr>
          <a:xfrm rot="-10800000">
            <a:off x="-163" y="-94"/>
            <a:ext cx="7560000" cy="10692000"/>
          </a:xfrm>
          <a:prstGeom prst="rect">
            <a:avLst/>
          </a:prstGeom>
        </p:spPr>
      </p:pic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921CC4F-C474-41BE-B2B5-11E846802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655287"/>
              </p:ext>
            </p:extLst>
          </p:nvPr>
        </p:nvGraphicFramePr>
        <p:xfrm>
          <a:off x="432000" y="4176560"/>
          <a:ext cx="6668928" cy="595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3121">
                  <a:extLst>
                    <a:ext uri="{9D8B030D-6E8A-4147-A177-3AD203B41FA5}">
                      <a16:colId xmlns:a16="http://schemas.microsoft.com/office/drawing/2014/main" val="300113057"/>
                    </a:ext>
                  </a:extLst>
                </a:gridCol>
                <a:gridCol w="2787711">
                  <a:extLst>
                    <a:ext uri="{9D8B030D-6E8A-4147-A177-3AD203B41FA5}">
                      <a16:colId xmlns:a16="http://schemas.microsoft.com/office/drawing/2014/main" val="3645166916"/>
                    </a:ext>
                  </a:extLst>
                </a:gridCol>
                <a:gridCol w="1939547">
                  <a:extLst>
                    <a:ext uri="{9D8B030D-6E8A-4147-A177-3AD203B41FA5}">
                      <a16:colId xmlns:a16="http://schemas.microsoft.com/office/drawing/2014/main" val="300206884"/>
                    </a:ext>
                  </a:extLst>
                </a:gridCol>
                <a:gridCol w="1178549">
                  <a:extLst>
                    <a:ext uri="{9D8B030D-6E8A-4147-A177-3AD203B41FA5}">
                      <a16:colId xmlns:a16="http://schemas.microsoft.com/office/drawing/2014/main" val="34651854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Time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Activity and Description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Suggested Resources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Outcome(s)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248463"/>
                  </a:ext>
                </a:extLst>
              </a:tr>
              <a:tr h="11880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min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Welcome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Welcome and outline the purpose of the sense-making session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Consent for participation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Icebreaker activity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Consent forms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057770"/>
                  </a:ext>
                </a:extLst>
              </a:tr>
              <a:tr h="24840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 min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Media Discourses (Part 1 - Whole Group)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Screen / show participants an extract or excerpt from one of your media content examples.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Ask participants to identify the ‘key messages’ in it and makes notes on this on flipchart or similar.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Media example 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Flipchart, post-it notes and pens (or digital equivalent)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(You may also need projection facilities and speakers depending on how you choose to present the media extracts/excerpts.)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876450"/>
                  </a:ext>
                </a:extLst>
              </a:tr>
              <a:tr h="19080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 min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Media discourses (Part 2 - Small Groups or Individual)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Provide participants with 2 - 3 more extract/excerpts to analyse either as a group or as individuals.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Ask participants to identify the ‘key messages’ in them and makes notes on this on flipchart or similar.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Media examples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Flipchart, post-it notes and pens (or digital equivalent)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994259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C06797F7-00B4-4176-8E2B-165695FD7304}"/>
              </a:ext>
            </a:extLst>
          </p:cNvPr>
          <p:cNvSpPr/>
          <p:nvPr/>
        </p:nvSpPr>
        <p:spPr>
          <a:xfrm>
            <a:off x="0" y="0"/>
            <a:ext cx="7559675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71082D-040B-4DBE-B43B-74E226E2D71D}"/>
              </a:ext>
            </a:extLst>
          </p:cNvPr>
          <p:cNvSpPr txBox="1"/>
          <p:nvPr/>
        </p:nvSpPr>
        <p:spPr>
          <a:xfrm>
            <a:off x="360000" y="116111"/>
            <a:ext cx="386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60"/>
              </a:spcBef>
              <a:spcAft>
                <a:spcPts val="0"/>
              </a:spcAft>
            </a:pPr>
            <a:r>
              <a:rPr lang="en-US" sz="1400" b="1">
                <a:solidFill>
                  <a:schemeClr val="bg1"/>
                </a:solidFill>
              </a:rPr>
              <a:t>Media Discourse Foresight Guide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FD05-3D95-4724-97D1-C8955190845C}"/>
              </a:ext>
            </a:extLst>
          </p:cNvPr>
          <p:cNvSpPr/>
          <p:nvPr/>
        </p:nvSpPr>
        <p:spPr>
          <a:xfrm>
            <a:off x="-1" y="10223813"/>
            <a:ext cx="7559675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2FF083-4C3D-41C9-8546-9A32538A8345}"/>
              </a:ext>
            </a:extLst>
          </p:cNvPr>
          <p:cNvSpPr txBox="1"/>
          <p:nvPr/>
        </p:nvSpPr>
        <p:spPr>
          <a:xfrm>
            <a:off x="359837" y="720000"/>
            <a:ext cx="6840000" cy="336245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GB" sz="1400" b="1">
                <a:solidFill>
                  <a:srgbClr val="EB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Collective sense-making workshop plan</a:t>
            </a:r>
          </a:p>
          <a:p>
            <a:pPr algn="just">
              <a:spcAft>
                <a:spcPts val="600"/>
              </a:spcAft>
            </a:pPr>
            <a:r>
              <a:rPr lang="en-GB" sz="1200" b="1"/>
              <a:t>Aim</a:t>
            </a:r>
          </a:p>
          <a:p>
            <a:pPr algn="just">
              <a:spcAft>
                <a:spcPts val="600"/>
              </a:spcAft>
            </a:pPr>
            <a:r>
              <a:rPr lang="en-GB" sz="1200"/>
              <a:t>Involve citizens and/or other stakeholders in examining and discussing media discourses and what they indicate about the future of democracy.</a:t>
            </a:r>
          </a:p>
          <a:p>
            <a:pPr algn="just"/>
            <a:endParaRPr lang="en-GB" sz="1200"/>
          </a:p>
          <a:p>
            <a:pPr algn="just">
              <a:spcAft>
                <a:spcPts val="300"/>
              </a:spcAft>
            </a:pPr>
            <a:r>
              <a:rPr lang="en-GB" sz="1200" b="1"/>
              <a:t>Objectives</a:t>
            </a:r>
          </a:p>
          <a:p>
            <a:pPr marL="541338" indent="-228600" algn="just">
              <a:spcAft>
                <a:spcPts val="300"/>
              </a:spcAft>
              <a:buFont typeface="+mj-lt"/>
              <a:buAutoNum type="arabicPeriod"/>
            </a:pPr>
            <a:r>
              <a:rPr lang="en-GB" sz="1200"/>
              <a:t>Identify messages from the media about the society we live in</a:t>
            </a:r>
          </a:p>
          <a:p>
            <a:pPr marL="541338" indent="-228600" algn="just">
              <a:spcAft>
                <a:spcPts val="300"/>
              </a:spcAft>
              <a:buFont typeface="+mj-lt"/>
              <a:buAutoNum type="arabicPeriod"/>
            </a:pPr>
            <a:r>
              <a:rPr lang="en-GB" sz="1200"/>
              <a:t>Explore what signals there are about future opportunities and challenges to our democracies</a:t>
            </a:r>
          </a:p>
          <a:p>
            <a:pPr marL="541338" indent="-228600" algn="just">
              <a:spcAft>
                <a:spcPts val="600"/>
              </a:spcAft>
              <a:buFont typeface="+mj-lt"/>
              <a:buAutoNum type="arabicPeriod"/>
            </a:pPr>
            <a:r>
              <a:rPr lang="en-GB" sz="1200"/>
              <a:t>Discuss what drivers can shape our future</a:t>
            </a:r>
          </a:p>
          <a:p>
            <a:pPr marL="541338" indent="-228600" algn="just">
              <a:buFont typeface="+mj-lt"/>
              <a:buAutoNum type="arabicPeriod"/>
            </a:pPr>
            <a:endParaRPr lang="en-GB" sz="1200"/>
          </a:p>
          <a:p>
            <a:pPr algn="just">
              <a:spcAft>
                <a:spcPts val="600"/>
              </a:spcAft>
            </a:pPr>
            <a:r>
              <a:rPr lang="en-GB" sz="1200" b="1"/>
              <a:t>Duration</a:t>
            </a:r>
          </a:p>
          <a:p>
            <a:pPr algn="just">
              <a:spcAft>
                <a:spcPts val="600"/>
              </a:spcAft>
            </a:pPr>
            <a:r>
              <a:rPr lang="en-GB" sz="1200"/>
              <a:t>3 hours (online or offline).</a:t>
            </a:r>
          </a:p>
          <a:p>
            <a:pPr algn="just"/>
            <a:endParaRPr lang="en-GB" sz="1200"/>
          </a:p>
          <a:p>
            <a:pPr algn="just">
              <a:spcAft>
                <a:spcPts val="600"/>
              </a:spcAft>
            </a:pPr>
            <a:r>
              <a:rPr lang="en-GB" sz="1200" b="1"/>
              <a:t>Outline of activities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03FF25C-89BC-4C57-BC4F-69EB00D5F7F9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360000" y="10295394"/>
            <a:ext cx="3860800" cy="324836"/>
            <a:chOff x="360000" y="10295394"/>
            <a:chExt cx="3860800" cy="3248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9EDDA1-CD02-4DA9-983E-F7CA10E20551}"/>
                </a:ext>
              </a:extLst>
            </p:cNvPr>
            <p:cNvSpPr txBox="1"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7150" y="10319313"/>
              <a:ext cx="2893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460"/>
                </a:spcBef>
                <a:spcAft>
                  <a:spcPts val="0"/>
                </a:spcAft>
              </a:pPr>
              <a:r>
                <a:rPr lang="en-US" sz="1200">
                  <a:solidFill>
                    <a:schemeClr val="bg1"/>
                  </a:solidFill>
                </a:rPr>
                <a:t>| </a:t>
              </a:r>
              <a:r>
                <a:rPr lang="en-US" sz="1200" b="1">
                  <a:solidFill>
                    <a:schemeClr val="bg1"/>
                  </a:solidFill>
                </a:rPr>
                <a:t>Media Discourse Foresight Guide</a:t>
              </a:r>
              <a:endParaRPr lang="en-GB" sz="1200" b="1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893B6-32E2-4D3D-BFA9-E7F726A411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10295394"/>
              <a:ext cx="1039474" cy="3248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3841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61EB408-4D0A-4F27-808B-B8D5375574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144" r="4438"/>
          <a:stretch/>
        </p:blipFill>
        <p:spPr>
          <a:xfrm rot="-10800000">
            <a:off x="-163" y="-94"/>
            <a:ext cx="7560000" cy="1069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DF2FD05-3D95-4724-97D1-C8955190845C}"/>
              </a:ext>
            </a:extLst>
          </p:cNvPr>
          <p:cNvSpPr/>
          <p:nvPr/>
        </p:nvSpPr>
        <p:spPr>
          <a:xfrm>
            <a:off x="-1" y="10223813"/>
            <a:ext cx="7559675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921CC4F-C474-41BE-B2B5-11E846802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9642"/>
              </p:ext>
            </p:extLst>
          </p:nvPr>
        </p:nvGraphicFramePr>
        <p:xfrm>
          <a:off x="432000" y="648000"/>
          <a:ext cx="6668927" cy="939078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61578">
                  <a:extLst>
                    <a:ext uri="{9D8B030D-6E8A-4147-A177-3AD203B41FA5}">
                      <a16:colId xmlns:a16="http://schemas.microsoft.com/office/drawing/2014/main" val="300113057"/>
                    </a:ext>
                  </a:extLst>
                </a:gridCol>
                <a:gridCol w="2903270">
                  <a:extLst>
                    <a:ext uri="{9D8B030D-6E8A-4147-A177-3AD203B41FA5}">
                      <a16:colId xmlns:a16="http://schemas.microsoft.com/office/drawing/2014/main" val="3645166916"/>
                    </a:ext>
                  </a:extLst>
                </a:gridCol>
                <a:gridCol w="1725530">
                  <a:extLst>
                    <a:ext uri="{9D8B030D-6E8A-4147-A177-3AD203B41FA5}">
                      <a16:colId xmlns:a16="http://schemas.microsoft.com/office/drawing/2014/main" val="300206884"/>
                    </a:ext>
                  </a:extLst>
                </a:gridCol>
                <a:gridCol w="1178549">
                  <a:extLst>
                    <a:ext uri="{9D8B030D-6E8A-4147-A177-3AD203B41FA5}">
                      <a16:colId xmlns:a16="http://schemas.microsoft.com/office/drawing/2014/main" val="3465185449"/>
                    </a:ext>
                  </a:extLst>
                </a:gridCol>
              </a:tblGrid>
              <a:tr h="276517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 hour 10 min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Media discourses (Part 3 - Whole Group)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Ask participants to individually reflect on what signals there are in the media content and how do they relate to their own perspectives regarding the: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44500" lvl="1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Future opportunities for our democracy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44500" lvl="1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Future challenges to our democracy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Facilitate a short whole group discussion on the above reflections.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Flipchart, post-it notes and pens (or digital equivalent)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 and 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057770"/>
                  </a:ext>
                </a:extLst>
              </a:tr>
              <a:tr h="4299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hour 40 min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BREAK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3524787"/>
                  </a:ext>
                </a:extLst>
              </a:tr>
              <a:tr h="29889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 hour 55 min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Drivers of Change (Part 1 - Small Groups)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Briefly recap the key points made before the break (i.e., opportunities and challenges).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Put participants into smaller groups and ask then to use the PESTLE framework (Political, Economic, Sociologic</a:t>
                      </a: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al, Technological, Legal and Environmental) to identify what is driving change in these areas in relation to our democracies.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Makes notes on this on flipchart or similar.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Flipchart, post-it notes and pens (or digital equivalent)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876450"/>
                  </a:ext>
                </a:extLst>
              </a:tr>
              <a:tr h="204665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 hours 30 min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Drivers of Change (Part 2 - Whole Group)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Short feedback of main points from each group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Whole group discussion - i.e., what are the key or most pertinent drivers for change from your perspective?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Ensure that someone in</a:t>
                      </a: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the facilitation team is taking notes based on the discussion.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Note-taking materials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994259"/>
                  </a:ext>
                </a:extLst>
              </a:tr>
              <a:tr h="78924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 hours 50 min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Summary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Quick summary of session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Outline what happens next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Arial" panose="020B0604020202020204" pitchFamily="34" charset="0"/>
                        <a:buChar char="•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Final questions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 2 or 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434850"/>
                  </a:ext>
                </a:extLst>
              </a:tr>
              <a:tr h="34872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 hours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End of session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763296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103FF25C-89BC-4C57-BC4F-69EB00D5F7F9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360000" y="10295394"/>
            <a:ext cx="3860800" cy="324836"/>
            <a:chOff x="360000" y="10295394"/>
            <a:chExt cx="3860800" cy="3248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9EDDA1-CD02-4DA9-983E-F7CA10E20551}"/>
                </a:ext>
              </a:extLst>
            </p:cNvPr>
            <p:cNvSpPr txBox="1"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7150" y="10319313"/>
              <a:ext cx="2893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460"/>
                </a:spcBef>
                <a:spcAft>
                  <a:spcPts val="0"/>
                </a:spcAft>
              </a:pPr>
              <a:r>
                <a:rPr lang="en-US" sz="1200">
                  <a:solidFill>
                    <a:schemeClr val="bg1"/>
                  </a:solidFill>
                </a:rPr>
                <a:t>| </a:t>
              </a:r>
              <a:r>
                <a:rPr lang="en-US" sz="1200" b="1">
                  <a:solidFill>
                    <a:schemeClr val="bg1"/>
                  </a:solidFill>
                </a:rPr>
                <a:t>Media Discourse Foresight Guide</a:t>
              </a:r>
              <a:endParaRPr lang="en-GB" sz="1200" b="1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893B6-32E2-4D3D-BFA9-E7F726A411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10295394"/>
              <a:ext cx="1039474" cy="324836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C06797F7-00B4-4176-8E2B-165695FD7304}"/>
              </a:ext>
            </a:extLst>
          </p:cNvPr>
          <p:cNvSpPr/>
          <p:nvPr/>
        </p:nvSpPr>
        <p:spPr>
          <a:xfrm>
            <a:off x="0" y="0"/>
            <a:ext cx="7559675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71082D-040B-4DBE-B43B-74E226E2D71D}"/>
              </a:ext>
            </a:extLst>
          </p:cNvPr>
          <p:cNvSpPr txBox="1"/>
          <p:nvPr/>
        </p:nvSpPr>
        <p:spPr>
          <a:xfrm>
            <a:off x="360000" y="116111"/>
            <a:ext cx="386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60"/>
              </a:spcBef>
              <a:spcAft>
                <a:spcPts val="0"/>
              </a:spcAft>
            </a:pPr>
            <a:r>
              <a:rPr lang="en-US" sz="1400" b="1">
                <a:solidFill>
                  <a:schemeClr val="bg1"/>
                </a:solidFill>
              </a:rPr>
              <a:t>Media Discourse Foresight Guide</a:t>
            </a:r>
            <a:endParaRPr lang="en-GB" sz="14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09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61EB408-4D0A-4F27-808B-B8D5375574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144" r="4438"/>
          <a:stretch/>
        </p:blipFill>
        <p:spPr>
          <a:xfrm rot="-10800000">
            <a:off x="-163" y="-94"/>
            <a:ext cx="7560000" cy="1069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06797F7-00B4-4176-8E2B-165695FD7304}"/>
              </a:ext>
            </a:extLst>
          </p:cNvPr>
          <p:cNvSpPr/>
          <p:nvPr/>
        </p:nvSpPr>
        <p:spPr>
          <a:xfrm>
            <a:off x="0" y="0"/>
            <a:ext cx="7559675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71082D-040B-4DBE-B43B-74E226E2D71D}"/>
              </a:ext>
            </a:extLst>
          </p:cNvPr>
          <p:cNvSpPr txBox="1"/>
          <p:nvPr/>
        </p:nvSpPr>
        <p:spPr>
          <a:xfrm>
            <a:off x="360000" y="116111"/>
            <a:ext cx="386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60"/>
              </a:spcBef>
              <a:spcAft>
                <a:spcPts val="0"/>
              </a:spcAft>
            </a:pPr>
            <a:r>
              <a:rPr lang="en-US" sz="1400" b="1">
                <a:solidFill>
                  <a:schemeClr val="bg1"/>
                </a:solidFill>
              </a:rPr>
              <a:t>Media Discourse Foresight Guide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FD05-3D95-4724-97D1-C8955190845C}"/>
              </a:ext>
            </a:extLst>
          </p:cNvPr>
          <p:cNvSpPr/>
          <p:nvPr/>
        </p:nvSpPr>
        <p:spPr>
          <a:xfrm>
            <a:off x="-1" y="10223813"/>
            <a:ext cx="7559675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2FF083-4C3D-41C9-8546-9A32538A8345}"/>
              </a:ext>
            </a:extLst>
          </p:cNvPr>
          <p:cNvSpPr txBox="1"/>
          <p:nvPr/>
        </p:nvSpPr>
        <p:spPr>
          <a:xfrm>
            <a:off x="359837" y="720000"/>
            <a:ext cx="6840000" cy="10618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200" b="1"/>
              <a:t>Post-Workshop Tasks</a:t>
            </a:r>
          </a:p>
          <a:p>
            <a:pPr marL="442913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/>
              <a:t>Securely store consent forms locally</a:t>
            </a:r>
          </a:p>
          <a:p>
            <a:pPr marL="442913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/>
              <a:t>Process reimbursements to participants in-line with locally agreed terms and procedure</a:t>
            </a:r>
          </a:p>
          <a:p>
            <a:pPr marL="442913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/>
              <a:t>Complete Collective sense-making report template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03FF25C-89BC-4C57-BC4F-69EB00D5F7F9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360000" y="10295394"/>
            <a:ext cx="3860800" cy="324836"/>
            <a:chOff x="360000" y="10295394"/>
            <a:chExt cx="3860800" cy="3248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9EDDA1-CD02-4DA9-983E-F7CA10E20551}"/>
                </a:ext>
              </a:extLst>
            </p:cNvPr>
            <p:cNvSpPr txBox="1"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7150" y="10319313"/>
              <a:ext cx="2893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460"/>
                </a:spcBef>
                <a:spcAft>
                  <a:spcPts val="0"/>
                </a:spcAft>
              </a:pPr>
              <a:r>
                <a:rPr lang="en-US" sz="1200">
                  <a:solidFill>
                    <a:schemeClr val="bg1"/>
                  </a:solidFill>
                </a:rPr>
                <a:t>| </a:t>
              </a:r>
              <a:r>
                <a:rPr lang="en-US" sz="1200" b="1">
                  <a:solidFill>
                    <a:schemeClr val="bg1"/>
                  </a:solidFill>
                </a:rPr>
                <a:t>Media Discourse Foresight Guide</a:t>
              </a:r>
              <a:endParaRPr lang="en-GB" sz="1200" b="1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893B6-32E2-4D3D-BFA9-E7F726A411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10295394"/>
              <a:ext cx="1039474" cy="3248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3073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ECFF2752E91F4697328BB50938CB7B" ma:contentTypeVersion="12" ma:contentTypeDescription="Create a new document." ma:contentTypeScope="" ma:versionID="4c3b7e2393376e44e28bc5ca8ca2286e">
  <xsd:schema xmlns:xsd="http://www.w3.org/2001/XMLSchema" xmlns:xs="http://www.w3.org/2001/XMLSchema" xmlns:p="http://schemas.microsoft.com/office/2006/metadata/properties" xmlns:ns2="d6485213-0b36-4a46-b669-815c22517823" xmlns:ns3="9af45b3e-bb1f-475e-b069-273074ab15bf" targetNamespace="http://schemas.microsoft.com/office/2006/metadata/properties" ma:root="true" ma:fieldsID="17ea8792d51225da3f254400c9478110" ns2:_="" ns3:_="">
    <xsd:import namespace="d6485213-0b36-4a46-b669-815c22517823"/>
    <xsd:import namespace="9af45b3e-bb1f-475e-b069-273074ab15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485213-0b36-4a46-b669-815c225178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45b3e-bb1f-475e-b069-273074ab15b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5AA97B-23F0-4ACE-A900-9D1D57A199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6C61D1-890B-4CC0-937B-357FAD3DFEDC}">
  <ds:schemaRefs>
    <ds:schemaRef ds:uri="9af45b3e-bb1f-475e-b069-273074ab15bf"/>
    <ds:schemaRef ds:uri="d6485213-0b36-4a46-b669-815c2251782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3530642-FFD9-40ED-8227-ED39C68B2B18}">
  <ds:schemaRefs>
    <ds:schemaRef ds:uri="9af45b3e-bb1f-475e-b069-273074ab15bf"/>
    <ds:schemaRef ds:uri="d6485213-0b36-4a46-b669-815c2251782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570</Words>
  <Application>Microsoft Macintosh PowerPoint</Application>
  <PresentationFormat>Custom</PresentationFormat>
  <Paragraphs>88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D5.1 Media Discourse Foresight Guide</dc:title>
  <dc:creator>Trang Nguyen</dc:creator>
  <cp:lastModifiedBy>Hayley Trowbridge</cp:lastModifiedBy>
  <cp:revision>15</cp:revision>
  <cp:lastPrinted>2021-07-23T07:43:31Z</cp:lastPrinted>
  <dcterms:created xsi:type="dcterms:W3CDTF">2021-06-11T10:44:34Z</dcterms:created>
  <dcterms:modified xsi:type="dcterms:W3CDTF">2021-09-09T08:31:37Z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0x0101009AECFF2752E91F4697328BB50938CB7B</vt:lpwstr>
  </property>
</Properties>
</file>