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4"/>
  </p:sldMasterIdLst>
  <p:notesMasterIdLst>
    <p:notesMasterId r:id="rId8"/>
  </p:notesMasterIdLst>
  <p:sldIdLst>
    <p:sldId id="327" r:id="rId5"/>
    <p:sldId id="329" r:id="rId6"/>
    <p:sldId id="330" r:id="rId7"/>
  </p:sldIdLst>
  <p:sldSz cx="7559675" cy="10691813"/>
  <p:notesSz cx="6669088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arah Henderson" initials="SH" lastIdx="7" clrIdx="6">
    <p:extLst>
      <p:ext uri="{19B8F6BF-5375-455C-9EA6-DF929625EA0E}">
        <p15:presenceInfo xmlns:p15="http://schemas.microsoft.com/office/powerpoint/2012/main" userId="8c71b8eda06f9807" providerId="Windows Live"/>
      </p:ext>
    </p:extLst>
  </p:cmAuthor>
  <p:cmAuthor id="1" name="Trang Nguyen" initials="TN" lastIdx="34" clrIdx="0">
    <p:extLst>
      <p:ext uri="{19B8F6BF-5375-455C-9EA6-DF929625EA0E}">
        <p15:presenceInfo xmlns:p15="http://schemas.microsoft.com/office/powerpoint/2012/main" userId="S::trnguyen@uef.fi::d5280366-562c-4cf0-bb7c-ae974c00dcff" providerId="AD"/>
      </p:ext>
    </p:extLst>
  </p:cmAuthor>
  <p:cmAuthor id="8" name="Hayley Trowbridge" initials="HT [2]" lastIdx="4" clrIdx="7">
    <p:extLst>
      <p:ext uri="{19B8F6BF-5375-455C-9EA6-DF929625EA0E}">
        <p15:presenceInfo xmlns:p15="http://schemas.microsoft.com/office/powerpoint/2012/main" userId="57ad90d6cbb042bb" providerId="Windows Live"/>
      </p:ext>
    </p:extLst>
  </p:cmAuthor>
  <p:cmAuthor id="2" name="Guest User" initials="GU" lastIdx="7" clrIdx="1">
    <p:extLst>
      <p:ext uri="{19B8F6BF-5375-455C-9EA6-DF929625EA0E}">
        <p15:presenceInfo xmlns:p15="http://schemas.microsoft.com/office/powerpoint/2012/main" userId="S::urn:spo:anon#e295d3b54a41dccf79cf51fc30223e07825865f4c8ec341ec316e4ebcaae4e36::" providerId="AD"/>
      </p:ext>
    </p:extLst>
  </p:cmAuthor>
  <p:cmAuthor id="3" name="Guest User" initials="GU [2]" lastIdx="1" clrIdx="2">
    <p:extLst>
      <p:ext uri="{19B8F6BF-5375-455C-9EA6-DF929625EA0E}">
        <p15:presenceInfo xmlns:p15="http://schemas.microsoft.com/office/powerpoint/2012/main" userId="S::urn:spo:anon#5255dc26cd547c7991fca30facf776d32b3f7778c758d74f9848ee1c1be7d208::" providerId="AD"/>
      </p:ext>
    </p:extLst>
  </p:cmAuthor>
  <p:cmAuthor id="4" name="Guest User" initials="GU [3]" lastIdx="10" clrIdx="3">
    <p:extLst>
      <p:ext uri="{19B8F6BF-5375-455C-9EA6-DF929625EA0E}">
        <p15:presenceInfo xmlns:p15="http://schemas.microsoft.com/office/powerpoint/2012/main" userId="S::urn:spo:anon#c83150464e2bf34a20c349c621009c02417003a2285cbc20106be13216004797::" providerId="AD"/>
      </p:ext>
    </p:extLst>
  </p:cmAuthor>
  <p:cmAuthor id="5" name="Hayley Trowbridge" initials="HT" lastIdx="22" clrIdx="4">
    <p:extLst>
      <p:ext uri="{19B8F6BF-5375-455C-9EA6-DF929625EA0E}">
        <p15:presenceInfo xmlns:p15="http://schemas.microsoft.com/office/powerpoint/2012/main" userId="S::hayley_peoplesvoicemedia.co.uk#ext#@studentuef.onmicrosoft.com::8d2bff5c-ea5f-4b46-8a64-c5e88909eaa7" providerId="AD"/>
      </p:ext>
    </p:extLst>
  </p:cmAuthor>
  <p:cmAuthor id="6" name="Stanislaw Domaniewski" initials="SD" lastIdx="28" clrIdx="5">
    <p:extLst>
      <p:ext uri="{19B8F6BF-5375-455C-9EA6-DF929625EA0E}">
        <p15:presenceInfo xmlns:p15="http://schemas.microsoft.com/office/powerpoint/2012/main" userId="S::stanido@uef.fi::b5dda27c-b2bb-4324-a53f-13ab270e79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008A"/>
    <a:srgbClr val="00ADEE"/>
    <a:srgbClr val="F6921E"/>
    <a:srgbClr val="8BC53F"/>
    <a:srgbClr val="EE4036"/>
    <a:srgbClr val="00A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92" autoAdjust="0"/>
    <p:restoredTop sz="94615"/>
  </p:normalViewPr>
  <p:slideViewPr>
    <p:cSldViewPr snapToGrid="0">
      <p:cViewPr varScale="1">
        <p:scale>
          <a:sx n="68" d="100"/>
          <a:sy n="68" d="100"/>
        </p:scale>
        <p:origin x="27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7ED5C-84E8-4C58-A663-0D23F0ECB3D1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7413" y="1233488"/>
            <a:ext cx="23542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F4EFF-5282-49E0-AF7B-27210D1EB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483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B328-D447-4B0D-9785-E007FDEAD7E7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59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12790-1898-46D2-BFF6-4664171078D2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3A74-F926-4C56-BFFF-84EA30BC3D86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19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87111-2881-4D52-BA7B-770C6CA2567D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7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CDB8-30F1-4601-8050-8FA118BA74A1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99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FE7D-39D7-4A70-A4BA-04B9D05A7A3F}" type="datetime1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10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5614F-D1C4-4E76-AC2A-262A56E239CC}" type="datetime1">
              <a:rPr lang="en-GB" smtClean="0"/>
              <a:t>09/09/2021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56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AE66-7917-4369-B930-706B59580D9F}" type="datetime1">
              <a:rPr lang="en-GB" smtClean="0"/>
              <a:t>09/09/2021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09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1A6-CE68-4FB4-96C1-230BE0782A0A}" type="datetime1">
              <a:rPr lang="en-GB" smtClean="0"/>
              <a:t>09/09/2021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71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F58FD-7E17-4992-8848-86B742918844}" type="datetime1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4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E1777-2C37-4371-9D99-6501D7C0AF35}" type="datetime1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90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64F58-52BA-4453-AF28-5874E28C872F}" type="datetime1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92302-AF5E-4C26-BF1A-1E0ADB3C27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44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61EB408-4D0A-4F27-808B-B8D5375574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144" r="4438"/>
          <a:stretch/>
        </p:blipFill>
        <p:spPr>
          <a:xfrm rot="-10800000">
            <a:off x="-163" y="-94"/>
            <a:ext cx="7560000" cy="1069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06797F7-00B4-4176-8E2B-165695FD7304}"/>
              </a:ext>
            </a:extLst>
          </p:cNvPr>
          <p:cNvSpPr/>
          <p:nvPr/>
        </p:nvSpPr>
        <p:spPr>
          <a:xfrm>
            <a:off x="0" y="0"/>
            <a:ext cx="7559675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71082D-040B-4DBE-B43B-74E226E2D71D}"/>
              </a:ext>
            </a:extLst>
          </p:cNvPr>
          <p:cNvSpPr txBox="1"/>
          <p:nvPr/>
        </p:nvSpPr>
        <p:spPr>
          <a:xfrm>
            <a:off x="360000" y="116111"/>
            <a:ext cx="386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60"/>
              </a:spcBef>
              <a:spcAft>
                <a:spcPts val="0"/>
              </a:spcAft>
            </a:pPr>
            <a:r>
              <a:rPr lang="en-US" sz="1400" b="1">
                <a:solidFill>
                  <a:schemeClr val="bg1"/>
                </a:solidFill>
              </a:rPr>
              <a:t>Media Discourse Foresight Guide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FD05-3D95-4724-97D1-C8955190845C}"/>
              </a:ext>
            </a:extLst>
          </p:cNvPr>
          <p:cNvSpPr/>
          <p:nvPr/>
        </p:nvSpPr>
        <p:spPr>
          <a:xfrm>
            <a:off x="-1" y="10223813"/>
            <a:ext cx="7559675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2FF083-4C3D-41C9-8546-9A32538A8345}"/>
              </a:ext>
            </a:extLst>
          </p:cNvPr>
          <p:cNvSpPr txBox="1"/>
          <p:nvPr/>
        </p:nvSpPr>
        <p:spPr>
          <a:xfrm>
            <a:off x="359837" y="720000"/>
            <a:ext cx="6840000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GB" sz="1400" b="1" dirty="0">
                <a:solidFill>
                  <a:srgbClr val="EB00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Collective sense-making report template</a:t>
            </a:r>
          </a:p>
          <a:p>
            <a:pPr algn="just">
              <a:spcAft>
                <a:spcPts val="1200"/>
              </a:spcAft>
            </a:pPr>
            <a:r>
              <a:rPr lang="en-GB" sz="1200" dirty="0"/>
              <a:t>Complete the grids below to capture the results of your collective sense-making workshop.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03FF25C-89BC-4C57-BC4F-69EB00D5F7F9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360000" y="10295394"/>
            <a:ext cx="3860800" cy="324836"/>
            <a:chOff x="360000" y="10295394"/>
            <a:chExt cx="3860800" cy="3248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9EDDA1-CD02-4DA9-983E-F7CA10E20551}"/>
                </a:ext>
              </a:extLst>
            </p:cNvPr>
            <p:cNvSpPr txBox="1"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7150" y="10319313"/>
              <a:ext cx="2893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460"/>
                </a:spcBef>
                <a:spcAft>
                  <a:spcPts val="0"/>
                </a:spcAft>
              </a:pPr>
              <a:r>
                <a:rPr lang="en-US" sz="1200">
                  <a:solidFill>
                    <a:schemeClr val="bg1"/>
                  </a:solidFill>
                </a:rPr>
                <a:t>| </a:t>
              </a:r>
              <a:r>
                <a:rPr lang="en-US" sz="1200" b="1">
                  <a:solidFill>
                    <a:schemeClr val="bg1"/>
                  </a:solidFill>
                </a:rPr>
                <a:t>Media Discourse Foresight Guide</a:t>
              </a:r>
              <a:endParaRPr lang="en-GB" sz="1200" b="1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893B6-32E2-4D3D-BFA9-E7F726A411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10295394"/>
              <a:ext cx="1039474" cy="324836"/>
            </a:xfrm>
            <a:prstGeom prst="rect">
              <a:avLst/>
            </a:prstGeom>
          </p:spPr>
        </p:pic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0BE5667-C17C-469E-B7BE-A39B745D9A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1340158"/>
              </p:ext>
            </p:extLst>
          </p:nvPr>
        </p:nvGraphicFramePr>
        <p:xfrm>
          <a:off x="404928" y="1349515"/>
          <a:ext cx="6696000" cy="279141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27095">
                  <a:extLst>
                    <a:ext uri="{9D8B030D-6E8A-4147-A177-3AD203B41FA5}">
                      <a16:colId xmlns:a16="http://schemas.microsoft.com/office/drawing/2014/main" val="367244443"/>
                    </a:ext>
                  </a:extLst>
                </a:gridCol>
                <a:gridCol w="4868905">
                  <a:extLst>
                    <a:ext uri="{9D8B030D-6E8A-4147-A177-3AD203B41FA5}">
                      <a16:colId xmlns:a16="http://schemas.microsoft.com/office/drawing/2014/main" val="2775762968"/>
                    </a:ext>
                  </a:extLst>
                </a:gridCol>
              </a:tblGrid>
              <a:tr h="336315">
                <a:tc gridSpan="2"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CONTEXT</a:t>
                      </a:r>
                      <a:endParaRPr lang="en-GB" sz="1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907263"/>
                  </a:ext>
                </a:extLst>
              </a:tr>
              <a:tr h="336315"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Partner</a:t>
                      </a:r>
                      <a:endParaRPr lang="en-GB" sz="1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8735652"/>
                  </a:ext>
                </a:extLst>
              </a:tr>
              <a:tr h="336315"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Country</a:t>
                      </a:r>
                      <a:endParaRPr lang="en-GB" sz="1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4881791"/>
                  </a:ext>
                </a:extLst>
              </a:tr>
              <a:tr h="807156"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Participants</a:t>
                      </a:r>
                    </a:p>
                    <a:p>
                      <a:pPr marL="266700" indent="-17780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u="none" strike="noStrike">
                          <a:effectLst/>
                        </a:rPr>
                        <a:t>Number</a:t>
                      </a:r>
                    </a:p>
                    <a:p>
                      <a:pPr marL="266700" indent="-17780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u="none" strike="noStrike">
                          <a:effectLst/>
                        </a:rPr>
                        <a:t>Demographics</a:t>
                      </a:r>
                    </a:p>
                    <a:p>
                      <a:pPr marL="266700" indent="-17780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u="none" strike="noStrike">
                          <a:effectLst/>
                        </a:rPr>
                        <a:t>Other pertinent notes</a:t>
                      </a:r>
                      <a:endParaRPr lang="en-GB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6243591"/>
                  </a:ext>
                </a:extLst>
              </a:tr>
              <a:tr h="975312"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</a:rPr>
                        <a:t>Workshop Overview</a:t>
                      </a:r>
                    </a:p>
                    <a:p>
                      <a:pPr marL="266700" indent="-17780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u="none" strike="noStrike" dirty="0">
                          <a:effectLst/>
                        </a:rPr>
                        <a:t>Duration</a:t>
                      </a:r>
                    </a:p>
                    <a:p>
                      <a:pPr marL="266700" indent="-17780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u="none" strike="noStrike" dirty="0">
                          <a:effectLst/>
                        </a:rPr>
                        <a:t>Online/Offline</a:t>
                      </a:r>
                    </a:p>
                    <a:p>
                      <a:pPr marL="266700" indent="-17780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u="none" strike="noStrike" dirty="0">
                          <a:effectLst/>
                        </a:rPr>
                        <a:t>Tools &amp; activities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13409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6F74793-9128-4F75-990A-BF167409A7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3547911"/>
              </p:ext>
            </p:extLst>
          </p:nvPr>
        </p:nvGraphicFramePr>
        <p:xfrm>
          <a:off x="404928" y="4236428"/>
          <a:ext cx="6696000" cy="5912640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2031963">
                  <a:extLst>
                    <a:ext uri="{9D8B030D-6E8A-4147-A177-3AD203B41FA5}">
                      <a16:colId xmlns:a16="http://schemas.microsoft.com/office/drawing/2014/main" val="615889044"/>
                    </a:ext>
                  </a:extLst>
                </a:gridCol>
                <a:gridCol w="2160451">
                  <a:extLst>
                    <a:ext uri="{9D8B030D-6E8A-4147-A177-3AD203B41FA5}">
                      <a16:colId xmlns:a16="http://schemas.microsoft.com/office/drawing/2014/main" val="2834532376"/>
                    </a:ext>
                  </a:extLst>
                </a:gridCol>
                <a:gridCol w="2503586">
                  <a:extLst>
                    <a:ext uri="{9D8B030D-6E8A-4147-A177-3AD203B41FA5}">
                      <a16:colId xmlns:a16="http://schemas.microsoft.com/office/drawing/2014/main" val="1441930987"/>
                    </a:ext>
                  </a:extLst>
                </a:gridCol>
              </a:tblGrid>
              <a:tr h="360000">
                <a:tc gridSpan="3"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  <a:latin typeface="+mn-lt"/>
                        </a:rPr>
                        <a:t>CONTENT / FINDINGS</a:t>
                      </a:r>
                      <a:endParaRPr lang="en-GB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52553"/>
                  </a:ext>
                </a:extLst>
              </a:tr>
              <a:tr h="114852">
                <a:tc rowSpan="6">
                  <a:txBody>
                    <a:bodyPr/>
                    <a:lstStyle/>
                    <a:p>
                      <a:pPr marL="0" lv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  <a:latin typeface="+mn-lt"/>
                        </a:rPr>
                        <a:t>Media Discourses: What key messages did the participants pull out of the media content/extracts used in the workshop and how do they relate to our understanding of society now and in the future?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Please complete the table accordingly.</a:t>
                      </a:r>
                    </a:p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  <a:latin typeface="+mn-lt"/>
                        </a:rPr>
                        <a:t>Media Content</a:t>
                      </a:r>
                    </a:p>
                    <a:p>
                      <a:pPr marL="0" marR="0" lvl="0" indent="0" algn="l" defTabSz="755934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u="none" strike="noStrike" dirty="0">
                          <a:effectLst/>
                          <a:latin typeface="+mn-lt"/>
                        </a:rPr>
                        <a:t>Insert media content title and short overview of extract(s) used</a:t>
                      </a: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  <a:latin typeface="+mn-lt"/>
                        </a:rPr>
                        <a:t>Key messages identified by citizens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i="1" u="none" strike="noStrike" dirty="0">
                          <a:effectLst/>
                          <a:latin typeface="+mn-lt"/>
                        </a:rPr>
                        <a:t>Use concise bullet points for your answers.</a:t>
                      </a: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185443"/>
                  </a:ext>
                </a:extLst>
              </a:tr>
              <a:tr h="4698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i="1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endParaRPr lang="en-GB" sz="1200" i="1" dirty="0"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09562"/>
                  </a:ext>
                </a:extLst>
              </a:tr>
              <a:tr h="51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755934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7877108"/>
                  </a:ext>
                </a:extLst>
              </a:tr>
              <a:tr h="51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755934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763453"/>
                  </a:ext>
                </a:extLst>
              </a:tr>
              <a:tr h="51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755934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808180"/>
                  </a:ext>
                </a:extLst>
              </a:tr>
              <a:tr h="51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1" u="none" strike="noStrike" dirty="0">
                        <a:effectLst/>
                        <a:latin typeface="+mn-lt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755934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015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983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61EB408-4D0A-4F27-808B-B8D5375574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144" r="4438"/>
          <a:stretch/>
        </p:blipFill>
        <p:spPr>
          <a:xfrm rot="-10800000">
            <a:off x="-163" y="-94"/>
            <a:ext cx="7560000" cy="1069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06797F7-00B4-4176-8E2B-165695FD7304}"/>
              </a:ext>
            </a:extLst>
          </p:cNvPr>
          <p:cNvSpPr/>
          <p:nvPr/>
        </p:nvSpPr>
        <p:spPr>
          <a:xfrm>
            <a:off x="0" y="0"/>
            <a:ext cx="7559675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71082D-040B-4DBE-B43B-74E226E2D71D}"/>
              </a:ext>
            </a:extLst>
          </p:cNvPr>
          <p:cNvSpPr txBox="1"/>
          <p:nvPr/>
        </p:nvSpPr>
        <p:spPr>
          <a:xfrm>
            <a:off x="360000" y="116111"/>
            <a:ext cx="386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60"/>
              </a:spcBef>
              <a:spcAft>
                <a:spcPts val="0"/>
              </a:spcAft>
            </a:pPr>
            <a:r>
              <a:rPr lang="en-US" sz="1400" b="1">
                <a:solidFill>
                  <a:schemeClr val="bg1"/>
                </a:solidFill>
              </a:rPr>
              <a:t>Media Discourse Foresight Guide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FD05-3D95-4724-97D1-C8955190845C}"/>
              </a:ext>
            </a:extLst>
          </p:cNvPr>
          <p:cNvSpPr/>
          <p:nvPr/>
        </p:nvSpPr>
        <p:spPr>
          <a:xfrm>
            <a:off x="-1" y="10223813"/>
            <a:ext cx="7559675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03FF25C-89BC-4C57-BC4F-69EB00D5F7F9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360000" y="10295394"/>
            <a:ext cx="3860800" cy="324836"/>
            <a:chOff x="360000" y="10295394"/>
            <a:chExt cx="3860800" cy="3248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9EDDA1-CD02-4DA9-983E-F7CA10E20551}"/>
                </a:ext>
              </a:extLst>
            </p:cNvPr>
            <p:cNvSpPr txBox="1"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7150" y="10319313"/>
              <a:ext cx="2893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460"/>
                </a:spcBef>
                <a:spcAft>
                  <a:spcPts val="0"/>
                </a:spcAft>
              </a:pPr>
              <a:r>
                <a:rPr lang="en-US" sz="1200">
                  <a:solidFill>
                    <a:schemeClr val="bg1"/>
                  </a:solidFill>
                </a:rPr>
                <a:t>| </a:t>
              </a:r>
              <a:r>
                <a:rPr lang="en-US" sz="1200" b="1">
                  <a:solidFill>
                    <a:schemeClr val="bg1"/>
                  </a:solidFill>
                </a:rPr>
                <a:t>Media Discourse Foresight Guide</a:t>
              </a:r>
              <a:endParaRPr lang="en-GB" sz="1200" b="1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893B6-32E2-4D3D-BFA9-E7F726A411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10295394"/>
              <a:ext cx="1039474" cy="324836"/>
            </a:xfrm>
            <a:prstGeom prst="rect">
              <a:avLst/>
            </a:prstGeom>
          </p:spPr>
        </p:pic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6F74793-9128-4F75-990A-BF167409A7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9600323"/>
              </p:ext>
            </p:extLst>
          </p:nvPr>
        </p:nvGraphicFramePr>
        <p:xfrm>
          <a:off x="431837" y="720000"/>
          <a:ext cx="6696000" cy="9321120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2031963">
                  <a:extLst>
                    <a:ext uri="{9D8B030D-6E8A-4147-A177-3AD203B41FA5}">
                      <a16:colId xmlns:a16="http://schemas.microsoft.com/office/drawing/2014/main" val="61588904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834532376"/>
                    </a:ext>
                  </a:extLst>
                </a:gridCol>
                <a:gridCol w="479425">
                  <a:extLst>
                    <a:ext uri="{9D8B030D-6E8A-4147-A177-3AD203B41FA5}">
                      <a16:colId xmlns:a16="http://schemas.microsoft.com/office/drawing/2014/main" val="1441930987"/>
                    </a:ext>
                  </a:extLst>
                </a:gridCol>
                <a:gridCol w="2355812">
                  <a:extLst>
                    <a:ext uri="{9D8B030D-6E8A-4147-A177-3AD203B41FA5}">
                      <a16:colId xmlns:a16="http://schemas.microsoft.com/office/drawing/2014/main" val="4123307874"/>
                    </a:ext>
                  </a:extLst>
                </a:gridCol>
              </a:tblGrid>
              <a:tr h="828000">
                <a:tc rowSpan="2">
                  <a:txBody>
                    <a:bodyPr/>
                    <a:lstStyle/>
                    <a:p>
                      <a:endParaRPr lang="en-GB" sz="1200"/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What key themes (if any) emerged across the participants’ analysis of the media content? </a:t>
                      </a:r>
                      <a:endParaRPr lang="en-GB" sz="1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dirty="0"/>
                    </a:p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dirty="0"/>
                    </a:p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dirty="0"/>
                    </a:p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dirty="0"/>
                    </a:p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dirty="0"/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617133"/>
                  </a:ext>
                </a:extLst>
              </a:tr>
              <a:tr h="82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What did the participants feel they learned about society now (and the future) from this analysis?</a:t>
                      </a:r>
                      <a:endParaRPr lang="en-GB" sz="1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u="none" strike="noStrike" dirty="0">
                        <a:effectLst/>
                      </a:endParaRPr>
                    </a:p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u="none" strike="noStrike" dirty="0">
                        <a:effectLst/>
                      </a:endParaRPr>
                    </a:p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u="none" strike="noStrike" dirty="0">
                        <a:effectLst/>
                      </a:endParaRPr>
                    </a:p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u="none" strike="noStrike" dirty="0">
                        <a:effectLst/>
                      </a:endParaRPr>
                    </a:p>
                    <a:p>
                      <a:pPr marL="0" indent="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None/>
                      </a:pPr>
                      <a:endParaRPr lang="en-GB" sz="1200" i="1" u="none" strike="noStrike" dirty="0">
                        <a:effectLst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552522"/>
                  </a:ext>
                </a:extLst>
              </a:tr>
              <a:tr h="2304000">
                <a:tc rowSpan="2"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What are the key signals and drivers of change pertinent to the future of deliberative and participatory democracies that emerged in the workshop?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List them in the columns provided and provide additional notes to explain how they were determined and/or discussed by participants in the workshop.</a:t>
                      </a:r>
                    </a:p>
                    <a:p>
                      <a:pPr algn="just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</a:rPr>
                        <a:t>Key Signals 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</a:rPr>
                        <a:t>Key drivers of change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5801793"/>
                  </a:ext>
                </a:extLst>
              </a:tr>
              <a:tr h="100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</a:rPr>
                        <a:t>Notes (150 words approx.)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 dirty="0">
                        <a:effectLst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 dirty="0">
                          <a:effectLst/>
                        </a:rPr>
                        <a:t>Notes (150 words approx.)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688991"/>
                  </a:ext>
                </a:extLst>
              </a:tr>
              <a:tr h="1476172"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Where would you situate these signals and drivers of change within the ‘external actors’ that impact on deliberative and participatory democracy within cities?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Map the signals and drivers onto the conceptual framing of external actors provided in D1.1.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u="none" strike="noStrike">
                        <a:effectLst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1608695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A432A324-C8F1-4708-85B5-BE17A6FEDB80}"/>
              </a:ext>
            </a:extLst>
          </p:cNvPr>
          <p:cNvGrpSpPr/>
          <p:nvPr/>
        </p:nvGrpSpPr>
        <p:grpSpPr>
          <a:xfrm rot="1680000">
            <a:off x="3397477" y="7332198"/>
            <a:ext cx="2825847" cy="2468245"/>
            <a:chOff x="-2427" y="0"/>
            <a:chExt cx="4034490" cy="3738191"/>
          </a:xfrm>
        </p:grpSpPr>
        <p:sp>
          <p:nvSpPr>
            <p:cNvPr id="15" name="Teardrop 45">
              <a:extLst>
                <a:ext uri="{FF2B5EF4-FFF2-40B4-BE49-F238E27FC236}">
                  <a16:creationId xmlns:a16="http://schemas.microsoft.com/office/drawing/2014/main" id="{3328CB77-4033-4472-8CFE-223893C6934A}"/>
                </a:ext>
              </a:extLst>
            </p:cNvPr>
            <p:cNvSpPr/>
            <p:nvPr/>
          </p:nvSpPr>
          <p:spPr>
            <a:xfrm rot="20791315">
              <a:off x="382357" y="2048946"/>
              <a:ext cx="1655267" cy="1655268"/>
            </a:xfrm>
            <a:custGeom>
              <a:avLst/>
              <a:gdLst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16621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13816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49726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388987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16621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13816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5267" h="1655268" fill="none" extrusionOk="0">
                  <a:moveTo>
                    <a:pt x="0" y="827633"/>
                  </a:moveTo>
                  <a:cubicBezTo>
                    <a:pt x="-159115" y="337924"/>
                    <a:pt x="482238" y="-34392"/>
                    <a:pt x="827633" y="0"/>
                  </a:cubicBezTo>
                  <a:cubicBezTo>
                    <a:pt x="1009839" y="-26377"/>
                    <a:pt x="1062085" y="506"/>
                    <a:pt x="1216621" y="0"/>
                  </a:cubicBezTo>
                  <a:cubicBezTo>
                    <a:pt x="1337546" y="-17498"/>
                    <a:pt x="1440240" y="38631"/>
                    <a:pt x="1655267" y="0"/>
                  </a:cubicBezTo>
                  <a:cubicBezTo>
                    <a:pt x="1645453" y="151474"/>
                    <a:pt x="1659927" y="334253"/>
                    <a:pt x="1655267" y="413816"/>
                  </a:cubicBezTo>
                  <a:cubicBezTo>
                    <a:pt x="1704856" y="502321"/>
                    <a:pt x="1638576" y="719623"/>
                    <a:pt x="1655267" y="827633"/>
                  </a:cubicBezTo>
                  <a:cubicBezTo>
                    <a:pt x="1625869" y="1442958"/>
                    <a:pt x="1279321" y="1527223"/>
                    <a:pt x="827632" y="1655268"/>
                  </a:cubicBezTo>
                  <a:cubicBezTo>
                    <a:pt x="568169" y="1754000"/>
                    <a:pt x="129881" y="1224277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stroke="0" extrusionOk="0">
                  <a:moveTo>
                    <a:pt x="0" y="827633"/>
                  </a:moveTo>
                  <a:cubicBezTo>
                    <a:pt x="-35132" y="324655"/>
                    <a:pt x="262754" y="-23923"/>
                    <a:pt x="827633" y="0"/>
                  </a:cubicBezTo>
                  <a:cubicBezTo>
                    <a:pt x="917720" y="-39011"/>
                    <a:pt x="1083054" y="-15998"/>
                    <a:pt x="1249726" y="0"/>
                  </a:cubicBezTo>
                  <a:cubicBezTo>
                    <a:pt x="1455176" y="3100"/>
                    <a:pt x="1552004" y="12474"/>
                    <a:pt x="1655267" y="0"/>
                  </a:cubicBezTo>
                  <a:cubicBezTo>
                    <a:pt x="1666024" y="72428"/>
                    <a:pt x="1688031" y="309657"/>
                    <a:pt x="1655267" y="388987"/>
                  </a:cubicBezTo>
                  <a:cubicBezTo>
                    <a:pt x="1694218" y="440694"/>
                    <a:pt x="1644239" y="598214"/>
                    <a:pt x="1655267" y="827633"/>
                  </a:cubicBezTo>
                  <a:cubicBezTo>
                    <a:pt x="1800469" y="1142608"/>
                    <a:pt x="1461322" y="1702900"/>
                    <a:pt x="827632" y="1655268"/>
                  </a:cubicBezTo>
                  <a:cubicBezTo>
                    <a:pt x="544827" y="1713459"/>
                    <a:pt x="-132858" y="1271811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fill="none" stroke="0" extrusionOk="0">
                  <a:moveTo>
                    <a:pt x="0" y="827633"/>
                  </a:moveTo>
                  <a:cubicBezTo>
                    <a:pt x="-2640" y="392030"/>
                    <a:pt x="529059" y="-45340"/>
                    <a:pt x="827633" y="0"/>
                  </a:cubicBezTo>
                  <a:cubicBezTo>
                    <a:pt x="990966" y="-5878"/>
                    <a:pt x="1064126" y="6871"/>
                    <a:pt x="1216621" y="0"/>
                  </a:cubicBezTo>
                  <a:cubicBezTo>
                    <a:pt x="1361569" y="11760"/>
                    <a:pt x="1455276" y="3082"/>
                    <a:pt x="1655267" y="0"/>
                  </a:cubicBezTo>
                  <a:cubicBezTo>
                    <a:pt x="1638501" y="130076"/>
                    <a:pt x="1635350" y="323326"/>
                    <a:pt x="1655267" y="413816"/>
                  </a:cubicBezTo>
                  <a:cubicBezTo>
                    <a:pt x="1659464" y="492989"/>
                    <a:pt x="1658465" y="745751"/>
                    <a:pt x="1655267" y="827633"/>
                  </a:cubicBezTo>
                  <a:cubicBezTo>
                    <a:pt x="1587266" y="1294675"/>
                    <a:pt x="1304383" y="1548076"/>
                    <a:pt x="827632" y="1655268"/>
                  </a:cubicBezTo>
                  <a:cubicBezTo>
                    <a:pt x="499637" y="1567968"/>
                    <a:pt x="-21474" y="1377053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fill="none" stroke="0" extrusionOk="0">
                  <a:moveTo>
                    <a:pt x="0" y="827633"/>
                  </a:moveTo>
                  <a:cubicBezTo>
                    <a:pt x="-163409" y="383172"/>
                    <a:pt x="477860" y="-16650"/>
                    <a:pt x="827633" y="0"/>
                  </a:cubicBezTo>
                  <a:cubicBezTo>
                    <a:pt x="999581" y="-12649"/>
                    <a:pt x="1062456" y="7205"/>
                    <a:pt x="1216621" y="0"/>
                  </a:cubicBezTo>
                  <a:cubicBezTo>
                    <a:pt x="1358895" y="17072"/>
                    <a:pt x="1450224" y="14706"/>
                    <a:pt x="1655267" y="0"/>
                  </a:cubicBezTo>
                  <a:cubicBezTo>
                    <a:pt x="1650157" y="141240"/>
                    <a:pt x="1638613" y="327223"/>
                    <a:pt x="1655267" y="413816"/>
                  </a:cubicBezTo>
                  <a:cubicBezTo>
                    <a:pt x="1679161" y="510283"/>
                    <a:pt x="1633649" y="705171"/>
                    <a:pt x="1655267" y="827633"/>
                  </a:cubicBezTo>
                  <a:cubicBezTo>
                    <a:pt x="1645754" y="1428853"/>
                    <a:pt x="1305103" y="1564078"/>
                    <a:pt x="827632" y="1655268"/>
                  </a:cubicBezTo>
                  <a:cubicBezTo>
                    <a:pt x="617106" y="1721406"/>
                    <a:pt x="78421" y="1281769"/>
                    <a:pt x="-2" y="827633"/>
                  </a:cubicBezTo>
                  <a:lnTo>
                    <a:pt x="0" y="827633"/>
                  </a:lnTo>
                  <a:close/>
                </a:path>
              </a:pathLst>
            </a:custGeom>
            <a:solidFill>
              <a:srgbClr val="8BC53F">
                <a:alpha val="90000"/>
              </a:srgbClr>
            </a:solidFill>
            <a:ln w="28575">
              <a:solidFill>
                <a:srgbClr val="8BC53F"/>
              </a:solidFill>
              <a:extLst>
                <a:ext uri="{C807C97D-BFC1-408E-A445-0C87EB9F89A2}">
                  <ask:lineSketchStyleProps xmlns:ask="http://schemas.microsoft.com/office/drawing/2018/sketchyshapes" sd="1418249065">
                    <a:custGeom>
                      <a:avLst/>
                      <a:gdLst>
                        <a:gd name="connsiteX0" fmla="*/ 0 w 1159464"/>
                        <a:gd name="connsiteY0" fmla="*/ 546560 h 1093121"/>
                        <a:gd name="connsiteX1" fmla="*/ 579732 w 1159464"/>
                        <a:gd name="connsiteY1" fmla="*/ 0 h 1093121"/>
                        <a:gd name="connsiteX2" fmla="*/ 852206 w 1159464"/>
                        <a:gd name="connsiteY2" fmla="*/ 0 h 1093121"/>
                        <a:gd name="connsiteX3" fmla="*/ 1159464 w 1159464"/>
                        <a:gd name="connsiteY3" fmla="*/ 0 h 1093121"/>
                        <a:gd name="connsiteX4" fmla="*/ 1159464 w 1159464"/>
                        <a:gd name="connsiteY4" fmla="*/ 273280 h 1093121"/>
                        <a:gd name="connsiteX5" fmla="*/ 1159464 w 1159464"/>
                        <a:gd name="connsiteY5" fmla="*/ 546560 h 1093121"/>
                        <a:gd name="connsiteX6" fmla="*/ 579731 w 1159464"/>
                        <a:gd name="connsiteY6" fmla="*/ 1093121 h 1093121"/>
                        <a:gd name="connsiteX7" fmla="*/ -1 w 1159464"/>
                        <a:gd name="connsiteY7" fmla="*/ 546560 h 1093121"/>
                        <a:gd name="connsiteX8" fmla="*/ 0 w 1159464"/>
                        <a:gd name="connsiteY8" fmla="*/ 546560 h 1093121"/>
                        <a:gd name="connsiteX0" fmla="*/ 0 w 1159464"/>
                        <a:gd name="connsiteY0" fmla="*/ 546560 h 1093121"/>
                        <a:gd name="connsiteX1" fmla="*/ 579732 w 1159464"/>
                        <a:gd name="connsiteY1" fmla="*/ 0 h 1093121"/>
                        <a:gd name="connsiteX2" fmla="*/ 875395 w 1159464"/>
                        <a:gd name="connsiteY2" fmla="*/ 0 h 1093121"/>
                        <a:gd name="connsiteX3" fmla="*/ 1159464 w 1159464"/>
                        <a:gd name="connsiteY3" fmla="*/ 0 h 1093121"/>
                        <a:gd name="connsiteX4" fmla="*/ 1159464 w 1159464"/>
                        <a:gd name="connsiteY4" fmla="*/ 256883 h 1093121"/>
                        <a:gd name="connsiteX5" fmla="*/ 1159464 w 1159464"/>
                        <a:gd name="connsiteY5" fmla="*/ 546560 h 1093121"/>
                        <a:gd name="connsiteX6" fmla="*/ 579731 w 1159464"/>
                        <a:gd name="connsiteY6" fmla="*/ 1093121 h 1093121"/>
                        <a:gd name="connsiteX7" fmla="*/ -1 w 1159464"/>
                        <a:gd name="connsiteY7" fmla="*/ 546560 h 1093121"/>
                        <a:gd name="connsiteX8" fmla="*/ 0 w 1159464"/>
                        <a:gd name="connsiteY8" fmla="*/ 546560 h 10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59464" h="1093121" fill="none" extrusionOk="0">
                          <a:moveTo>
                            <a:pt x="0" y="546560"/>
                          </a:moveTo>
                          <a:cubicBezTo>
                            <a:pt x="-94637" y="226326"/>
                            <a:pt x="317906" y="-17086"/>
                            <a:pt x="579732" y="0"/>
                          </a:cubicBezTo>
                          <a:cubicBezTo>
                            <a:pt x="702225" y="-9590"/>
                            <a:pt x="749941" y="-1394"/>
                            <a:pt x="852206" y="0"/>
                          </a:cubicBezTo>
                          <a:cubicBezTo>
                            <a:pt x="944982" y="-2911"/>
                            <a:pt x="1017371" y="19004"/>
                            <a:pt x="1159464" y="0"/>
                          </a:cubicBezTo>
                          <a:cubicBezTo>
                            <a:pt x="1154466" y="96913"/>
                            <a:pt x="1155016" y="218027"/>
                            <a:pt x="1159464" y="273280"/>
                          </a:cubicBezTo>
                          <a:cubicBezTo>
                            <a:pt x="1182519" y="331061"/>
                            <a:pt x="1148513" y="477512"/>
                            <a:pt x="1159464" y="546560"/>
                          </a:cubicBezTo>
                          <a:cubicBezTo>
                            <a:pt x="1143757" y="928827"/>
                            <a:pt x="896468" y="1016089"/>
                            <a:pt x="579731" y="1093121"/>
                          </a:cubicBezTo>
                          <a:cubicBezTo>
                            <a:pt x="389285" y="1154333"/>
                            <a:pt x="64459" y="819895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  <a:path w="1159464" h="1093121" stroke="0" extrusionOk="0">
                          <a:moveTo>
                            <a:pt x="0" y="546560"/>
                          </a:moveTo>
                          <a:cubicBezTo>
                            <a:pt x="-30976" y="243669"/>
                            <a:pt x="232738" y="-4737"/>
                            <a:pt x="579732" y="0"/>
                          </a:cubicBezTo>
                          <a:cubicBezTo>
                            <a:pt x="650119" y="-21166"/>
                            <a:pt x="750146" y="-2785"/>
                            <a:pt x="875395" y="0"/>
                          </a:cubicBezTo>
                          <a:cubicBezTo>
                            <a:pt x="1008964" y="-3131"/>
                            <a:pt x="1080516" y="6109"/>
                            <a:pt x="1159464" y="0"/>
                          </a:cubicBezTo>
                          <a:cubicBezTo>
                            <a:pt x="1166210" y="49336"/>
                            <a:pt x="1180290" y="202811"/>
                            <a:pt x="1159464" y="256883"/>
                          </a:cubicBezTo>
                          <a:cubicBezTo>
                            <a:pt x="1166447" y="305725"/>
                            <a:pt x="1155779" y="414171"/>
                            <a:pt x="1159464" y="546560"/>
                          </a:cubicBezTo>
                          <a:cubicBezTo>
                            <a:pt x="1212339" y="805335"/>
                            <a:pt x="942891" y="1107882"/>
                            <a:pt x="579731" y="1093121"/>
                          </a:cubicBezTo>
                          <a:cubicBezTo>
                            <a:pt x="349119" y="1106272"/>
                            <a:pt x="-77195" y="848042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  <a:path w="1159464" h="1093121" fill="none" stroke="0" extrusionOk="0">
                          <a:moveTo>
                            <a:pt x="0" y="546560"/>
                          </a:moveTo>
                          <a:cubicBezTo>
                            <a:pt x="-57609" y="254785"/>
                            <a:pt x="336061" y="12949"/>
                            <a:pt x="579732" y="0"/>
                          </a:cubicBezTo>
                          <a:cubicBezTo>
                            <a:pt x="695854" y="-4858"/>
                            <a:pt x="745912" y="6944"/>
                            <a:pt x="852206" y="0"/>
                          </a:cubicBezTo>
                          <a:cubicBezTo>
                            <a:pt x="954532" y="12716"/>
                            <a:pt x="1023254" y="12073"/>
                            <a:pt x="1159464" y="0"/>
                          </a:cubicBezTo>
                          <a:cubicBezTo>
                            <a:pt x="1162160" y="79353"/>
                            <a:pt x="1143500" y="214358"/>
                            <a:pt x="1159464" y="273280"/>
                          </a:cubicBezTo>
                          <a:cubicBezTo>
                            <a:pt x="1165883" y="332712"/>
                            <a:pt x="1149922" y="482435"/>
                            <a:pt x="1159464" y="546560"/>
                          </a:cubicBezTo>
                          <a:cubicBezTo>
                            <a:pt x="1165003" y="896708"/>
                            <a:pt x="933439" y="1078582"/>
                            <a:pt x="579731" y="1093121"/>
                          </a:cubicBezTo>
                          <a:cubicBezTo>
                            <a:pt x="366139" y="1107615"/>
                            <a:pt x="19989" y="872522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Teardrop 47">
              <a:extLst>
                <a:ext uri="{FF2B5EF4-FFF2-40B4-BE49-F238E27FC236}">
                  <a16:creationId xmlns:a16="http://schemas.microsoft.com/office/drawing/2014/main" id="{7442CD46-D939-4660-91A3-DBB05F6A34CE}"/>
                </a:ext>
              </a:extLst>
            </p:cNvPr>
            <p:cNvSpPr/>
            <p:nvPr/>
          </p:nvSpPr>
          <p:spPr>
            <a:xfrm rot="3474673">
              <a:off x="6827" y="825006"/>
              <a:ext cx="1655268" cy="1655267"/>
            </a:xfrm>
            <a:custGeom>
              <a:avLst/>
              <a:gdLst>
                <a:gd name="connsiteX0" fmla="*/ 0 w 1655268"/>
                <a:gd name="connsiteY0" fmla="*/ 827633 h 1655267"/>
                <a:gd name="connsiteX1" fmla="*/ 827633 w 1655268"/>
                <a:gd name="connsiteY1" fmla="*/ 0 h 1655267"/>
                <a:gd name="connsiteX2" fmla="*/ 1233174 w 1655268"/>
                <a:gd name="connsiteY2" fmla="*/ 0 h 1655267"/>
                <a:gd name="connsiteX3" fmla="*/ 1655268 w 1655268"/>
                <a:gd name="connsiteY3" fmla="*/ 0 h 1655267"/>
                <a:gd name="connsiteX4" fmla="*/ 1655268 w 1655268"/>
                <a:gd name="connsiteY4" fmla="*/ 397263 h 1655267"/>
                <a:gd name="connsiteX5" fmla="*/ 1655268 w 1655268"/>
                <a:gd name="connsiteY5" fmla="*/ 827633 h 1655267"/>
                <a:gd name="connsiteX6" fmla="*/ 827633 w 1655268"/>
                <a:gd name="connsiteY6" fmla="*/ 1655267 h 1655267"/>
                <a:gd name="connsiteX7" fmla="*/ 0 w 1655268"/>
                <a:gd name="connsiteY7" fmla="*/ 827633 h 1655267"/>
                <a:gd name="connsiteX0" fmla="*/ 0 w 1655268"/>
                <a:gd name="connsiteY0" fmla="*/ 827633 h 1655267"/>
                <a:gd name="connsiteX1" fmla="*/ 827633 w 1655268"/>
                <a:gd name="connsiteY1" fmla="*/ 0 h 1655267"/>
                <a:gd name="connsiteX2" fmla="*/ 1258003 w 1655268"/>
                <a:gd name="connsiteY2" fmla="*/ 0 h 1655267"/>
                <a:gd name="connsiteX3" fmla="*/ 1655268 w 1655268"/>
                <a:gd name="connsiteY3" fmla="*/ 0 h 1655267"/>
                <a:gd name="connsiteX4" fmla="*/ 1655268 w 1655268"/>
                <a:gd name="connsiteY4" fmla="*/ 422092 h 1655267"/>
                <a:gd name="connsiteX5" fmla="*/ 1655268 w 1655268"/>
                <a:gd name="connsiteY5" fmla="*/ 827633 h 1655267"/>
                <a:gd name="connsiteX6" fmla="*/ 827633 w 1655268"/>
                <a:gd name="connsiteY6" fmla="*/ 1655267 h 1655267"/>
                <a:gd name="connsiteX7" fmla="*/ 0 w 1655268"/>
                <a:gd name="connsiteY7" fmla="*/ 827633 h 1655267"/>
                <a:gd name="connsiteX0" fmla="*/ 0 w 1655268"/>
                <a:gd name="connsiteY0" fmla="*/ 827633 h 1655267"/>
                <a:gd name="connsiteX1" fmla="*/ 827633 w 1655268"/>
                <a:gd name="connsiteY1" fmla="*/ 0 h 1655267"/>
                <a:gd name="connsiteX2" fmla="*/ 1233174 w 1655268"/>
                <a:gd name="connsiteY2" fmla="*/ 0 h 1655267"/>
                <a:gd name="connsiteX3" fmla="*/ 1655268 w 1655268"/>
                <a:gd name="connsiteY3" fmla="*/ 0 h 1655267"/>
                <a:gd name="connsiteX4" fmla="*/ 1655268 w 1655268"/>
                <a:gd name="connsiteY4" fmla="*/ 397263 h 1655267"/>
                <a:gd name="connsiteX5" fmla="*/ 1655268 w 1655268"/>
                <a:gd name="connsiteY5" fmla="*/ 827633 h 1655267"/>
                <a:gd name="connsiteX6" fmla="*/ 827633 w 1655268"/>
                <a:gd name="connsiteY6" fmla="*/ 1655267 h 1655267"/>
                <a:gd name="connsiteX7" fmla="*/ 0 w 1655268"/>
                <a:gd name="connsiteY7" fmla="*/ 827633 h 16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5268" h="1655267" fill="none" extrusionOk="0">
                  <a:moveTo>
                    <a:pt x="0" y="827633"/>
                  </a:moveTo>
                  <a:cubicBezTo>
                    <a:pt x="-228276" y="172935"/>
                    <a:pt x="345657" y="-157516"/>
                    <a:pt x="827633" y="0"/>
                  </a:cubicBezTo>
                  <a:cubicBezTo>
                    <a:pt x="977947" y="-49023"/>
                    <a:pt x="1116188" y="-26888"/>
                    <a:pt x="1233174" y="0"/>
                  </a:cubicBezTo>
                  <a:cubicBezTo>
                    <a:pt x="1369461" y="44378"/>
                    <a:pt x="1524736" y="-21221"/>
                    <a:pt x="1655268" y="0"/>
                  </a:cubicBezTo>
                  <a:cubicBezTo>
                    <a:pt x="1664019" y="150862"/>
                    <a:pt x="1663537" y="237708"/>
                    <a:pt x="1655268" y="397263"/>
                  </a:cubicBezTo>
                  <a:cubicBezTo>
                    <a:pt x="1651559" y="559663"/>
                    <a:pt x="1660045" y="625797"/>
                    <a:pt x="1655268" y="827633"/>
                  </a:cubicBezTo>
                  <a:cubicBezTo>
                    <a:pt x="1558466" y="1381955"/>
                    <a:pt x="1294741" y="1832361"/>
                    <a:pt x="827633" y="1655267"/>
                  </a:cubicBezTo>
                  <a:cubicBezTo>
                    <a:pt x="211168" y="1546763"/>
                    <a:pt x="-51935" y="1463246"/>
                    <a:pt x="0" y="827633"/>
                  </a:cubicBezTo>
                  <a:close/>
                </a:path>
                <a:path w="1655268" h="1655267" stroke="0" extrusionOk="0">
                  <a:moveTo>
                    <a:pt x="0" y="827633"/>
                  </a:moveTo>
                  <a:cubicBezTo>
                    <a:pt x="-25388" y="412342"/>
                    <a:pt x="358756" y="145352"/>
                    <a:pt x="827633" y="0"/>
                  </a:cubicBezTo>
                  <a:cubicBezTo>
                    <a:pt x="900554" y="-30207"/>
                    <a:pt x="1164235" y="13872"/>
                    <a:pt x="1258003" y="0"/>
                  </a:cubicBezTo>
                  <a:cubicBezTo>
                    <a:pt x="1376525" y="-50972"/>
                    <a:pt x="1532792" y="-41271"/>
                    <a:pt x="1655268" y="0"/>
                  </a:cubicBezTo>
                  <a:cubicBezTo>
                    <a:pt x="1619484" y="165078"/>
                    <a:pt x="1657690" y="273120"/>
                    <a:pt x="1655268" y="422092"/>
                  </a:cubicBezTo>
                  <a:cubicBezTo>
                    <a:pt x="1623523" y="604217"/>
                    <a:pt x="1648308" y="639821"/>
                    <a:pt x="1655268" y="827633"/>
                  </a:cubicBezTo>
                  <a:cubicBezTo>
                    <a:pt x="1750959" y="1467381"/>
                    <a:pt x="1193581" y="1737379"/>
                    <a:pt x="827633" y="1655267"/>
                  </a:cubicBezTo>
                  <a:cubicBezTo>
                    <a:pt x="474768" y="1475141"/>
                    <a:pt x="-128194" y="1362959"/>
                    <a:pt x="0" y="827633"/>
                  </a:cubicBezTo>
                  <a:close/>
                </a:path>
                <a:path w="1655268" h="1655267" fill="none" stroke="0" extrusionOk="0">
                  <a:moveTo>
                    <a:pt x="0" y="827633"/>
                  </a:moveTo>
                  <a:cubicBezTo>
                    <a:pt x="-152737" y="354698"/>
                    <a:pt x="416681" y="-100506"/>
                    <a:pt x="827633" y="0"/>
                  </a:cubicBezTo>
                  <a:cubicBezTo>
                    <a:pt x="981118" y="-22729"/>
                    <a:pt x="1089291" y="1691"/>
                    <a:pt x="1233174" y="0"/>
                  </a:cubicBezTo>
                  <a:cubicBezTo>
                    <a:pt x="1369594" y="11643"/>
                    <a:pt x="1476529" y="2555"/>
                    <a:pt x="1655268" y="0"/>
                  </a:cubicBezTo>
                  <a:cubicBezTo>
                    <a:pt x="1668229" y="165077"/>
                    <a:pt x="1676142" y="216694"/>
                    <a:pt x="1655268" y="397263"/>
                  </a:cubicBezTo>
                  <a:cubicBezTo>
                    <a:pt x="1651336" y="558697"/>
                    <a:pt x="1670080" y="623701"/>
                    <a:pt x="1655268" y="827633"/>
                  </a:cubicBezTo>
                  <a:cubicBezTo>
                    <a:pt x="1620152" y="1296591"/>
                    <a:pt x="1245889" y="1732934"/>
                    <a:pt x="827633" y="1655267"/>
                  </a:cubicBezTo>
                  <a:cubicBezTo>
                    <a:pt x="299423" y="1537244"/>
                    <a:pt x="7900" y="1443860"/>
                    <a:pt x="0" y="827633"/>
                  </a:cubicBezTo>
                  <a:close/>
                </a:path>
                <a:path w="1655268" h="1655267" fill="none" stroke="0" extrusionOk="0">
                  <a:moveTo>
                    <a:pt x="0" y="827633"/>
                  </a:moveTo>
                  <a:cubicBezTo>
                    <a:pt x="-205335" y="247847"/>
                    <a:pt x="385397" y="-143905"/>
                    <a:pt x="827633" y="0"/>
                  </a:cubicBezTo>
                  <a:cubicBezTo>
                    <a:pt x="973745" y="-15318"/>
                    <a:pt x="1091605" y="-20193"/>
                    <a:pt x="1233174" y="0"/>
                  </a:cubicBezTo>
                  <a:cubicBezTo>
                    <a:pt x="1363391" y="23979"/>
                    <a:pt x="1515831" y="5208"/>
                    <a:pt x="1655268" y="0"/>
                  </a:cubicBezTo>
                  <a:cubicBezTo>
                    <a:pt x="1651899" y="160651"/>
                    <a:pt x="1669308" y="222752"/>
                    <a:pt x="1655268" y="397263"/>
                  </a:cubicBezTo>
                  <a:cubicBezTo>
                    <a:pt x="1656380" y="550904"/>
                    <a:pt x="1676366" y="634439"/>
                    <a:pt x="1655268" y="827633"/>
                  </a:cubicBezTo>
                  <a:cubicBezTo>
                    <a:pt x="1587160" y="1431733"/>
                    <a:pt x="1291839" y="1801974"/>
                    <a:pt x="827633" y="1655267"/>
                  </a:cubicBezTo>
                  <a:cubicBezTo>
                    <a:pt x="279699" y="1564869"/>
                    <a:pt x="-25633" y="1427007"/>
                    <a:pt x="0" y="827633"/>
                  </a:cubicBezTo>
                  <a:close/>
                </a:path>
              </a:pathLst>
            </a:custGeom>
            <a:solidFill>
              <a:srgbClr val="F6921E">
                <a:alpha val="90000"/>
              </a:srgbClr>
            </a:solidFill>
            <a:ln w="28575">
              <a:solidFill>
                <a:srgbClr val="F6921E"/>
              </a:solidFill>
              <a:extLst>
                <a:ext uri="{C807C97D-BFC1-408E-A445-0C87EB9F89A2}">
                  <ask:lineSketchStyleProps xmlns:ask="http://schemas.microsoft.com/office/drawing/2018/sketchyshapes" sd="1443427148">
                    <a:custGeom>
                      <a:avLst/>
                      <a:gdLst>
                        <a:gd name="connsiteX0" fmla="*/ 0 w 1093121"/>
                        <a:gd name="connsiteY0" fmla="*/ 579732 h 1159464"/>
                        <a:gd name="connsiteX1" fmla="*/ 546560 w 1093121"/>
                        <a:gd name="connsiteY1" fmla="*/ 0 h 1159464"/>
                        <a:gd name="connsiteX2" fmla="*/ 814375 w 1093121"/>
                        <a:gd name="connsiteY2" fmla="*/ 0 h 1159464"/>
                        <a:gd name="connsiteX3" fmla="*/ 1093121 w 1093121"/>
                        <a:gd name="connsiteY3" fmla="*/ 0 h 1159464"/>
                        <a:gd name="connsiteX4" fmla="*/ 1093121 w 1093121"/>
                        <a:gd name="connsiteY4" fmla="*/ 278271 h 1159464"/>
                        <a:gd name="connsiteX5" fmla="*/ 1093121 w 1093121"/>
                        <a:gd name="connsiteY5" fmla="*/ 579732 h 1159464"/>
                        <a:gd name="connsiteX6" fmla="*/ 546560 w 1093121"/>
                        <a:gd name="connsiteY6" fmla="*/ 1159464 h 1159464"/>
                        <a:gd name="connsiteX7" fmla="*/ 0 w 1093121"/>
                        <a:gd name="connsiteY7" fmla="*/ 579732 h 1159464"/>
                        <a:gd name="connsiteX0" fmla="*/ 0 w 1093121"/>
                        <a:gd name="connsiteY0" fmla="*/ 579732 h 1159464"/>
                        <a:gd name="connsiteX1" fmla="*/ 546560 w 1093121"/>
                        <a:gd name="connsiteY1" fmla="*/ 0 h 1159464"/>
                        <a:gd name="connsiteX2" fmla="*/ 830772 w 1093121"/>
                        <a:gd name="connsiteY2" fmla="*/ 0 h 1159464"/>
                        <a:gd name="connsiteX3" fmla="*/ 1093121 w 1093121"/>
                        <a:gd name="connsiteY3" fmla="*/ 0 h 1159464"/>
                        <a:gd name="connsiteX4" fmla="*/ 1093121 w 1093121"/>
                        <a:gd name="connsiteY4" fmla="*/ 295663 h 1159464"/>
                        <a:gd name="connsiteX5" fmla="*/ 1093121 w 1093121"/>
                        <a:gd name="connsiteY5" fmla="*/ 579732 h 1159464"/>
                        <a:gd name="connsiteX6" fmla="*/ 546560 w 1093121"/>
                        <a:gd name="connsiteY6" fmla="*/ 1159464 h 1159464"/>
                        <a:gd name="connsiteX7" fmla="*/ 0 w 1093121"/>
                        <a:gd name="connsiteY7" fmla="*/ 579732 h 11594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093121" h="1159464" fill="none" extrusionOk="0">
                          <a:moveTo>
                            <a:pt x="0" y="579732"/>
                          </a:moveTo>
                          <a:cubicBezTo>
                            <a:pt x="-100523" y="168238"/>
                            <a:pt x="231225" y="-89954"/>
                            <a:pt x="546560" y="0"/>
                          </a:cubicBezTo>
                          <a:cubicBezTo>
                            <a:pt x="646783" y="-22655"/>
                            <a:pt x="733634" y="-14629"/>
                            <a:pt x="814375" y="0"/>
                          </a:cubicBezTo>
                          <a:cubicBezTo>
                            <a:pt x="905735" y="9209"/>
                            <a:pt x="1005021" y="-11321"/>
                            <a:pt x="1093121" y="0"/>
                          </a:cubicBezTo>
                          <a:cubicBezTo>
                            <a:pt x="1099862" y="107663"/>
                            <a:pt x="1099320" y="164652"/>
                            <a:pt x="1093121" y="278271"/>
                          </a:cubicBezTo>
                          <a:cubicBezTo>
                            <a:pt x="1087779" y="394818"/>
                            <a:pt x="1095888" y="442791"/>
                            <a:pt x="1093121" y="579732"/>
                          </a:cubicBezTo>
                          <a:cubicBezTo>
                            <a:pt x="1040804" y="955230"/>
                            <a:pt x="853341" y="1250917"/>
                            <a:pt x="546560" y="1159464"/>
                          </a:cubicBezTo>
                          <a:cubicBezTo>
                            <a:pt x="189007" y="1119518"/>
                            <a:pt x="-30234" y="1009826"/>
                            <a:pt x="0" y="579732"/>
                          </a:cubicBezTo>
                          <a:close/>
                        </a:path>
                        <a:path w="1093121" h="1159464" stroke="0" extrusionOk="0">
                          <a:moveTo>
                            <a:pt x="0" y="579732"/>
                          </a:moveTo>
                          <a:cubicBezTo>
                            <a:pt x="-38486" y="281644"/>
                            <a:pt x="247162" y="55314"/>
                            <a:pt x="546560" y="0"/>
                          </a:cubicBezTo>
                          <a:cubicBezTo>
                            <a:pt x="605249" y="-11486"/>
                            <a:pt x="760985" y="6887"/>
                            <a:pt x="830772" y="0"/>
                          </a:cubicBezTo>
                          <a:cubicBezTo>
                            <a:pt x="909751" y="-14289"/>
                            <a:pt x="1013297" y="-19235"/>
                            <a:pt x="1093121" y="0"/>
                          </a:cubicBezTo>
                          <a:cubicBezTo>
                            <a:pt x="1077983" y="94285"/>
                            <a:pt x="1097028" y="188460"/>
                            <a:pt x="1093121" y="295663"/>
                          </a:cubicBezTo>
                          <a:cubicBezTo>
                            <a:pt x="1075654" y="418798"/>
                            <a:pt x="1089855" y="450230"/>
                            <a:pt x="1093121" y="579732"/>
                          </a:cubicBezTo>
                          <a:cubicBezTo>
                            <a:pt x="1127639" y="985210"/>
                            <a:pt x="800931" y="1208460"/>
                            <a:pt x="546560" y="1159464"/>
                          </a:cubicBezTo>
                          <a:cubicBezTo>
                            <a:pt x="261531" y="1094625"/>
                            <a:pt x="-19193" y="910184"/>
                            <a:pt x="0" y="579732"/>
                          </a:cubicBezTo>
                          <a:close/>
                        </a:path>
                        <a:path w="1093121" h="1159464" fill="none" stroke="0" extrusionOk="0">
                          <a:moveTo>
                            <a:pt x="0" y="579732"/>
                          </a:moveTo>
                          <a:cubicBezTo>
                            <a:pt x="-113710" y="226679"/>
                            <a:pt x="271995" y="-55873"/>
                            <a:pt x="546560" y="0"/>
                          </a:cubicBezTo>
                          <a:cubicBezTo>
                            <a:pt x="646518" y="-5511"/>
                            <a:pt x="711696" y="-1619"/>
                            <a:pt x="814375" y="0"/>
                          </a:cubicBezTo>
                          <a:cubicBezTo>
                            <a:pt x="901908" y="7741"/>
                            <a:pt x="996729" y="11593"/>
                            <a:pt x="1093121" y="0"/>
                          </a:cubicBezTo>
                          <a:cubicBezTo>
                            <a:pt x="1099151" y="113553"/>
                            <a:pt x="1102831" y="156062"/>
                            <a:pt x="1093121" y="278271"/>
                          </a:cubicBezTo>
                          <a:cubicBezTo>
                            <a:pt x="1089210" y="391222"/>
                            <a:pt x="1104625" y="447860"/>
                            <a:pt x="1093121" y="579732"/>
                          </a:cubicBezTo>
                          <a:cubicBezTo>
                            <a:pt x="1080873" y="938509"/>
                            <a:pt x="848656" y="1270352"/>
                            <a:pt x="546560" y="1159464"/>
                          </a:cubicBezTo>
                          <a:cubicBezTo>
                            <a:pt x="197402" y="1100711"/>
                            <a:pt x="-6236" y="957070"/>
                            <a:pt x="0" y="579732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Teardrop 51">
              <a:extLst>
                <a:ext uri="{FF2B5EF4-FFF2-40B4-BE49-F238E27FC236}">
                  <a16:creationId xmlns:a16="http://schemas.microsoft.com/office/drawing/2014/main" id="{F38689DB-8AD8-46C6-AAEE-D9573217F716}"/>
                </a:ext>
              </a:extLst>
            </p:cNvPr>
            <p:cNvSpPr/>
            <p:nvPr/>
          </p:nvSpPr>
          <p:spPr>
            <a:xfrm rot="11880000" flipH="1">
              <a:off x="568872" y="0"/>
              <a:ext cx="1655267" cy="1655268"/>
            </a:xfrm>
            <a:custGeom>
              <a:avLst/>
              <a:gdLst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41450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05539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58002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05539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41450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05539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5267" h="1655268" fill="none" extrusionOk="0">
                  <a:moveTo>
                    <a:pt x="0" y="827633"/>
                  </a:moveTo>
                  <a:cubicBezTo>
                    <a:pt x="167092" y="410710"/>
                    <a:pt x="438607" y="196162"/>
                    <a:pt x="827633" y="0"/>
                  </a:cubicBezTo>
                  <a:cubicBezTo>
                    <a:pt x="993039" y="-20183"/>
                    <a:pt x="1137477" y="-3967"/>
                    <a:pt x="1241450" y="0"/>
                  </a:cubicBezTo>
                  <a:cubicBezTo>
                    <a:pt x="1298003" y="-20871"/>
                    <a:pt x="1432673" y="11292"/>
                    <a:pt x="1655267" y="0"/>
                  </a:cubicBezTo>
                  <a:cubicBezTo>
                    <a:pt x="1653179" y="91675"/>
                    <a:pt x="1646286" y="218588"/>
                    <a:pt x="1655267" y="405539"/>
                  </a:cubicBezTo>
                  <a:cubicBezTo>
                    <a:pt x="1631724" y="585064"/>
                    <a:pt x="1701366" y="674733"/>
                    <a:pt x="1655267" y="827633"/>
                  </a:cubicBezTo>
                  <a:cubicBezTo>
                    <a:pt x="1574872" y="1157378"/>
                    <a:pt x="1250949" y="1499949"/>
                    <a:pt x="827632" y="1655268"/>
                  </a:cubicBezTo>
                  <a:cubicBezTo>
                    <a:pt x="201308" y="1748815"/>
                    <a:pt x="-19068" y="1109698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stroke="0" extrusionOk="0">
                  <a:moveTo>
                    <a:pt x="0" y="827633"/>
                  </a:moveTo>
                  <a:cubicBezTo>
                    <a:pt x="-171225" y="342524"/>
                    <a:pt x="377163" y="95813"/>
                    <a:pt x="827633" y="0"/>
                  </a:cubicBezTo>
                  <a:cubicBezTo>
                    <a:pt x="914861" y="-15348"/>
                    <a:pt x="1172798" y="-10265"/>
                    <a:pt x="1258002" y="0"/>
                  </a:cubicBezTo>
                  <a:cubicBezTo>
                    <a:pt x="1305631" y="46318"/>
                    <a:pt x="1533547" y="13216"/>
                    <a:pt x="1655267" y="0"/>
                  </a:cubicBezTo>
                  <a:cubicBezTo>
                    <a:pt x="1612372" y="195473"/>
                    <a:pt x="1656461" y="284459"/>
                    <a:pt x="1655267" y="405539"/>
                  </a:cubicBezTo>
                  <a:cubicBezTo>
                    <a:pt x="1676519" y="529864"/>
                    <a:pt x="1690379" y="614257"/>
                    <a:pt x="1655267" y="827633"/>
                  </a:cubicBezTo>
                  <a:cubicBezTo>
                    <a:pt x="1616280" y="1290757"/>
                    <a:pt x="1439836" y="1530989"/>
                    <a:pt x="827632" y="1655268"/>
                  </a:cubicBezTo>
                  <a:cubicBezTo>
                    <a:pt x="226627" y="1662354"/>
                    <a:pt x="-212921" y="1182627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fill="none" stroke="0" extrusionOk="0">
                  <a:moveTo>
                    <a:pt x="0" y="827633"/>
                  </a:moveTo>
                  <a:cubicBezTo>
                    <a:pt x="-48333" y="374580"/>
                    <a:pt x="440130" y="-79994"/>
                    <a:pt x="827633" y="0"/>
                  </a:cubicBezTo>
                  <a:cubicBezTo>
                    <a:pt x="1047870" y="-10803"/>
                    <a:pt x="1151431" y="-6356"/>
                    <a:pt x="1241450" y="0"/>
                  </a:cubicBezTo>
                  <a:cubicBezTo>
                    <a:pt x="1340343" y="-30934"/>
                    <a:pt x="1483101" y="-9780"/>
                    <a:pt x="1655267" y="0"/>
                  </a:cubicBezTo>
                  <a:cubicBezTo>
                    <a:pt x="1639867" y="101607"/>
                    <a:pt x="1639802" y="253438"/>
                    <a:pt x="1655267" y="405539"/>
                  </a:cubicBezTo>
                  <a:cubicBezTo>
                    <a:pt x="1637589" y="555741"/>
                    <a:pt x="1684988" y="697894"/>
                    <a:pt x="1655267" y="827633"/>
                  </a:cubicBezTo>
                  <a:cubicBezTo>
                    <a:pt x="1681316" y="1200547"/>
                    <a:pt x="1340307" y="1475591"/>
                    <a:pt x="827632" y="1655268"/>
                  </a:cubicBezTo>
                  <a:cubicBezTo>
                    <a:pt x="315108" y="1731541"/>
                    <a:pt x="-27779" y="1217994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fill="none" stroke="0" extrusionOk="0">
                  <a:moveTo>
                    <a:pt x="0" y="827633"/>
                  </a:moveTo>
                  <a:cubicBezTo>
                    <a:pt x="58075" y="364127"/>
                    <a:pt x="407859" y="72901"/>
                    <a:pt x="827633" y="0"/>
                  </a:cubicBezTo>
                  <a:cubicBezTo>
                    <a:pt x="1028711" y="-10048"/>
                    <a:pt x="1150674" y="-6393"/>
                    <a:pt x="1241450" y="0"/>
                  </a:cubicBezTo>
                  <a:cubicBezTo>
                    <a:pt x="1312845" y="-42357"/>
                    <a:pt x="1476275" y="-2585"/>
                    <a:pt x="1655267" y="0"/>
                  </a:cubicBezTo>
                  <a:cubicBezTo>
                    <a:pt x="1644570" y="61544"/>
                    <a:pt x="1661207" y="236341"/>
                    <a:pt x="1655267" y="405539"/>
                  </a:cubicBezTo>
                  <a:cubicBezTo>
                    <a:pt x="1641636" y="558072"/>
                    <a:pt x="1684635" y="682454"/>
                    <a:pt x="1655267" y="827633"/>
                  </a:cubicBezTo>
                  <a:cubicBezTo>
                    <a:pt x="1589060" y="1208296"/>
                    <a:pt x="1354964" y="1514501"/>
                    <a:pt x="827632" y="1655268"/>
                  </a:cubicBezTo>
                  <a:cubicBezTo>
                    <a:pt x="245841" y="1743160"/>
                    <a:pt x="-49386" y="1109442"/>
                    <a:pt x="-2" y="827633"/>
                  </a:cubicBezTo>
                  <a:lnTo>
                    <a:pt x="0" y="827633"/>
                  </a:lnTo>
                  <a:close/>
                </a:path>
              </a:pathLst>
            </a:custGeom>
            <a:solidFill>
              <a:srgbClr val="652D90">
                <a:alpha val="90000"/>
              </a:srgbClr>
            </a:solidFill>
            <a:ln w="28575">
              <a:solidFill>
                <a:srgbClr val="652D90"/>
              </a:solidFill>
              <a:extLst>
                <a:ext uri="{C807C97D-BFC1-408E-A445-0C87EB9F89A2}">
                  <ask:lineSketchStyleProps xmlns:ask="http://schemas.microsoft.com/office/drawing/2018/sketchyshapes" sd="1527407260">
                    <a:custGeom>
                      <a:avLst/>
                      <a:gdLst>
                        <a:gd name="connsiteX0" fmla="*/ 0 w 1159464"/>
                        <a:gd name="connsiteY0" fmla="*/ 546560 h 1093121"/>
                        <a:gd name="connsiteX1" fmla="*/ 579732 w 1159464"/>
                        <a:gd name="connsiteY1" fmla="*/ 0 h 1093121"/>
                        <a:gd name="connsiteX2" fmla="*/ 869598 w 1159464"/>
                        <a:gd name="connsiteY2" fmla="*/ 0 h 1093121"/>
                        <a:gd name="connsiteX3" fmla="*/ 1159464 w 1159464"/>
                        <a:gd name="connsiteY3" fmla="*/ 0 h 1093121"/>
                        <a:gd name="connsiteX4" fmla="*/ 1159464 w 1159464"/>
                        <a:gd name="connsiteY4" fmla="*/ 267814 h 1093121"/>
                        <a:gd name="connsiteX5" fmla="*/ 1159464 w 1159464"/>
                        <a:gd name="connsiteY5" fmla="*/ 546560 h 1093121"/>
                        <a:gd name="connsiteX6" fmla="*/ 579731 w 1159464"/>
                        <a:gd name="connsiteY6" fmla="*/ 1093121 h 1093121"/>
                        <a:gd name="connsiteX7" fmla="*/ -1 w 1159464"/>
                        <a:gd name="connsiteY7" fmla="*/ 546560 h 1093121"/>
                        <a:gd name="connsiteX8" fmla="*/ 0 w 1159464"/>
                        <a:gd name="connsiteY8" fmla="*/ 546560 h 1093121"/>
                        <a:gd name="connsiteX0" fmla="*/ 0 w 1159464"/>
                        <a:gd name="connsiteY0" fmla="*/ 546560 h 1093121"/>
                        <a:gd name="connsiteX1" fmla="*/ 579732 w 1159464"/>
                        <a:gd name="connsiteY1" fmla="*/ 0 h 1093121"/>
                        <a:gd name="connsiteX2" fmla="*/ 881192 w 1159464"/>
                        <a:gd name="connsiteY2" fmla="*/ 0 h 1093121"/>
                        <a:gd name="connsiteX3" fmla="*/ 1159464 w 1159464"/>
                        <a:gd name="connsiteY3" fmla="*/ 0 h 1093121"/>
                        <a:gd name="connsiteX4" fmla="*/ 1159464 w 1159464"/>
                        <a:gd name="connsiteY4" fmla="*/ 267814 h 1093121"/>
                        <a:gd name="connsiteX5" fmla="*/ 1159464 w 1159464"/>
                        <a:gd name="connsiteY5" fmla="*/ 546560 h 1093121"/>
                        <a:gd name="connsiteX6" fmla="*/ 579731 w 1159464"/>
                        <a:gd name="connsiteY6" fmla="*/ 1093121 h 1093121"/>
                        <a:gd name="connsiteX7" fmla="*/ -1 w 1159464"/>
                        <a:gd name="connsiteY7" fmla="*/ 546560 h 1093121"/>
                        <a:gd name="connsiteX8" fmla="*/ 0 w 1159464"/>
                        <a:gd name="connsiteY8" fmla="*/ 546560 h 10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59464" h="1093121" fill="none" extrusionOk="0">
                          <a:moveTo>
                            <a:pt x="0" y="546560"/>
                          </a:moveTo>
                          <a:cubicBezTo>
                            <a:pt x="99700" y="267425"/>
                            <a:pt x="286079" y="73416"/>
                            <a:pt x="579732" y="0"/>
                          </a:cubicBezTo>
                          <a:cubicBezTo>
                            <a:pt x="707181" y="-11263"/>
                            <a:pt x="800347" y="455"/>
                            <a:pt x="869598" y="0"/>
                          </a:cubicBezTo>
                          <a:cubicBezTo>
                            <a:pt x="913529" y="-12199"/>
                            <a:pt x="1024507" y="2519"/>
                            <a:pt x="1159464" y="0"/>
                          </a:cubicBezTo>
                          <a:cubicBezTo>
                            <a:pt x="1153391" y="64207"/>
                            <a:pt x="1162930" y="161365"/>
                            <a:pt x="1159464" y="267814"/>
                          </a:cubicBezTo>
                          <a:cubicBezTo>
                            <a:pt x="1151517" y="371248"/>
                            <a:pt x="1178549" y="446298"/>
                            <a:pt x="1159464" y="546560"/>
                          </a:cubicBezTo>
                          <a:cubicBezTo>
                            <a:pt x="1114137" y="780582"/>
                            <a:pt x="880568" y="1009143"/>
                            <a:pt x="579731" y="1093121"/>
                          </a:cubicBezTo>
                          <a:cubicBezTo>
                            <a:pt x="179296" y="1135256"/>
                            <a:pt x="-11865" y="745383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  <a:path w="1159464" h="1093121" stroke="0" extrusionOk="0">
                          <a:moveTo>
                            <a:pt x="0" y="546560"/>
                          </a:moveTo>
                          <a:cubicBezTo>
                            <a:pt x="-45804" y="234358"/>
                            <a:pt x="261838" y="12974"/>
                            <a:pt x="579732" y="0"/>
                          </a:cubicBezTo>
                          <a:cubicBezTo>
                            <a:pt x="647050" y="-5986"/>
                            <a:pt x="817761" y="-8600"/>
                            <a:pt x="881192" y="0"/>
                          </a:cubicBezTo>
                          <a:cubicBezTo>
                            <a:pt x="929342" y="21666"/>
                            <a:pt x="1064175" y="3392"/>
                            <a:pt x="1159464" y="0"/>
                          </a:cubicBezTo>
                          <a:cubicBezTo>
                            <a:pt x="1135339" y="127717"/>
                            <a:pt x="1161439" y="189380"/>
                            <a:pt x="1159464" y="267814"/>
                          </a:cubicBezTo>
                          <a:cubicBezTo>
                            <a:pt x="1162783" y="344260"/>
                            <a:pt x="1180825" y="409539"/>
                            <a:pt x="1159464" y="546560"/>
                          </a:cubicBezTo>
                          <a:cubicBezTo>
                            <a:pt x="1137398" y="867585"/>
                            <a:pt x="984863" y="1043771"/>
                            <a:pt x="579731" y="1093121"/>
                          </a:cubicBezTo>
                          <a:cubicBezTo>
                            <a:pt x="203539" y="1117019"/>
                            <a:pt x="-97268" y="799735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  <a:path w="1159464" h="1093121" fill="none" stroke="0" extrusionOk="0">
                          <a:moveTo>
                            <a:pt x="0" y="546560"/>
                          </a:moveTo>
                          <a:cubicBezTo>
                            <a:pt x="-4437" y="233172"/>
                            <a:pt x="266700" y="-17852"/>
                            <a:pt x="579732" y="0"/>
                          </a:cubicBezTo>
                          <a:cubicBezTo>
                            <a:pt x="728404" y="-5448"/>
                            <a:pt x="815478" y="-6325"/>
                            <a:pt x="869598" y="0"/>
                          </a:cubicBezTo>
                          <a:cubicBezTo>
                            <a:pt x="938269" y="-12118"/>
                            <a:pt x="1042105" y="-4374"/>
                            <a:pt x="1159464" y="0"/>
                          </a:cubicBezTo>
                          <a:cubicBezTo>
                            <a:pt x="1151006" y="59729"/>
                            <a:pt x="1167089" y="158217"/>
                            <a:pt x="1159464" y="267814"/>
                          </a:cubicBezTo>
                          <a:cubicBezTo>
                            <a:pt x="1150343" y="363958"/>
                            <a:pt x="1169068" y="458877"/>
                            <a:pt x="1159464" y="546560"/>
                          </a:cubicBezTo>
                          <a:cubicBezTo>
                            <a:pt x="1121623" y="807739"/>
                            <a:pt x="939238" y="1012979"/>
                            <a:pt x="579731" y="1093121"/>
                          </a:cubicBezTo>
                          <a:cubicBezTo>
                            <a:pt x="197606" y="1148234"/>
                            <a:pt x="-20547" y="792599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Teardrop 59">
              <a:extLst>
                <a:ext uri="{FF2B5EF4-FFF2-40B4-BE49-F238E27FC236}">
                  <a16:creationId xmlns:a16="http://schemas.microsoft.com/office/drawing/2014/main" id="{6C6DBBBA-777E-4A61-A51B-3A6B00332D2C}"/>
                </a:ext>
              </a:extLst>
            </p:cNvPr>
            <p:cNvSpPr/>
            <p:nvPr/>
          </p:nvSpPr>
          <p:spPr>
            <a:xfrm rot="20675410" flipH="1" flipV="1">
              <a:off x="1680259" y="2587"/>
              <a:ext cx="1655267" cy="1655268"/>
            </a:xfrm>
            <a:custGeom>
              <a:avLst/>
              <a:gdLst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49726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13816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33172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397262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49726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13816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5267" h="1655268" fill="none" extrusionOk="0">
                  <a:moveTo>
                    <a:pt x="0" y="827633"/>
                  </a:moveTo>
                  <a:cubicBezTo>
                    <a:pt x="-63555" y="483748"/>
                    <a:pt x="169784" y="69819"/>
                    <a:pt x="827633" y="0"/>
                  </a:cubicBezTo>
                  <a:cubicBezTo>
                    <a:pt x="968528" y="-9049"/>
                    <a:pt x="1070779" y="-18515"/>
                    <a:pt x="1249726" y="0"/>
                  </a:cubicBezTo>
                  <a:cubicBezTo>
                    <a:pt x="1383211" y="-58430"/>
                    <a:pt x="1543625" y="7096"/>
                    <a:pt x="1655267" y="0"/>
                  </a:cubicBezTo>
                  <a:cubicBezTo>
                    <a:pt x="1664718" y="117144"/>
                    <a:pt x="1656022" y="245225"/>
                    <a:pt x="1655267" y="413816"/>
                  </a:cubicBezTo>
                  <a:cubicBezTo>
                    <a:pt x="1619317" y="609227"/>
                    <a:pt x="1636433" y="683228"/>
                    <a:pt x="1655267" y="827633"/>
                  </a:cubicBezTo>
                  <a:cubicBezTo>
                    <a:pt x="1455528" y="1164961"/>
                    <a:pt x="1418385" y="1819420"/>
                    <a:pt x="827632" y="1655268"/>
                  </a:cubicBezTo>
                  <a:cubicBezTo>
                    <a:pt x="285835" y="1693569"/>
                    <a:pt x="69802" y="1088966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stroke="0" extrusionOk="0">
                  <a:moveTo>
                    <a:pt x="0" y="827633"/>
                  </a:moveTo>
                  <a:cubicBezTo>
                    <a:pt x="-111480" y="563644"/>
                    <a:pt x="306865" y="-154632"/>
                    <a:pt x="827633" y="0"/>
                  </a:cubicBezTo>
                  <a:cubicBezTo>
                    <a:pt x="981710" y="11936"/>
                    <a:pt x="1087142" y="26620"/>
                    <a:pt x="1233172" y="0"/>
                  </a:cubicBezTo>
                  <a:cubicBezTo>
                    <a:pt x="1379296" y="-35281"/>
                    <a:pt x="1513566" y="38664"/>
                    <a:pt x="1655267" y="0"/>
                  </a:cubicBezTo>
                  <a:cubicBezTo>
                    <a:pt x="1667451" y="180930"/>
                    <a:pt x="1657793" y="213861"/>
                    <a:pt x="1655267" y="397262"/>
                  </a:cubicBezTo>
                  <a:cubicBezTo>
                    <a:pt x="1655381" y="545674"/>
                    <a:pt x="1607739" y="692198"/>
                    <a:pt x="1655267" y="827633"/>
                  </a:cubicBezTo>
                  <a:cubicBezTo>
                    <a:pt x="1738778" y="1402567"/>
                    <a:pt x="1445629" y="1506081"/>
                    <a:pt x="827632" y="1655268"/>
                  </a:cubicBezTo>
                  <a:cubicBezTo>
                    <a:pt x="275815" y="1755719"/>
                    <a:pt x="21303" y="1186287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fill="none" stroke="0" extrusionOk="0">
                  <a:moveTo>
                    <a:pt x="0" y="827633"/>
                  </a:moveTo>
                  <a:cubicBezTo>
                    <a:pt x="-180020" y="453102"/>
                    <a:pt x="179784" y="82701"/>
                    <a:pt x="827633" y="0"/>
                  </a:cubicBezTo>
                  <a:cubicBezTo>
                    <a:pt x="947182" y="-26152"/>
                    <a:pt x="1081470" y="15453"/>
                    <a:pt x="1249726" y="0"/>
                  </a:cubicBezTo>
                  <a:cubicBezTo>
                    <a:pt x="1366087" y="-13624"/>
                    <a:pt x="1501174" y="-18634"/>
                    <a:pt x="1655267" y="0"/>
                  </a:cubicBezTo>
                  <a:cubicBezTo>
                    <a:pt x="1662283" y="128908"/>
                    <a:pt x="1663779" y="266814"/>
                    <a:pt x="1655267" y="413816"/>
                  </a:cubicBezTo>
                  <a:cubicBezTo>
                    <a:pt x="1625133" y="597052"/>
                    <a:pt x="1657963" y="697143"/>
                    <a:pt x="1655267" y="827633"/>
                  </a:cubicBezTo>
                  <a:cubicBezTo>
                    <a:pt x="1586390" y="1304086"/>
                    <a:pt x="1384534" y="1701221"/>
                    <a:pt x="827632" y="1655268"/>
                  </a:cubicBezTo>
                  <a:cubicBezTo>
                    <a:pt x="356175" y="1724650"/>
                    <a:pt x="45358" y="1228571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fill="none" stroke="0" extrusionOk="0">
                  <a:moveTo>
                    <a:pt x="0" y="827633"/>
                  </a:moveTo>
                  <a:cubicBezTo>
                    <a:pt x="-107646" y="461246"/>
                    <a:pt x="178769" y="157617"/>
                    <a:pt x="827633" y="0"/>
                  </a:cubicBezTo>
                  <a:cubicBezTo>
                    <a:pt x="957495" y="5484"/>
                    <a:pt x="1091135" y="7210"/>
                    <a:pt x="1249726" y="0"/>
                  </a:cubicBezTo>
                  <a:cubicBezTo>
                    <a:pt x="1358380" y="-52322"/>
                    <a:pt x="1491384" y="8848"/>
                    <a:pt x="1655267" y="0"/>
                  </a:cubicBezTo>
                  <a:cubicBezTo>
                    <a:pt x="1648134" y="128432"/>
                    <a:pt x="1667407" y="257715"/>
                    <a:pt x="1655267" y="413816"/>
                  </a:cubicBezTo>
                  <a:cubicBezTo>
                    <a:pt x="1625609" y="601725"/>
                    <a:pt x="1651948" y="677967"/>
                    <a:pt x="1655267" y="827633"/>
                  </a:cubicBezTo>
                  <a:cubicBezTo>
                    <a:pt x="1523526" y="1292496"/>
                    <a:pt x="1390350" y="1759352"/>
                    <a:pt x="827632" y="1655268"/>
                  </a:cubicBezTo>
                  <a:cubicBezTo>
                    <a:pt x="336217" y="1684085"/>
                    <a:pt x="54612" y="1159809"/>
                    <a:pt x="-2" y="827633"/>
                  </a:cubicBezTo>
                  <a:lnTo>
                    <a:pt x="0" y="827633"/>
                  </a:lnTo>
                  <a:close/>
                </a:path>
              </a:pathLst>
            </a:custGeom>
            <a:solidFill>
              <a:srgbClr val="EB008A">
                <a:alpha val="90000"/>
              </a:srgbClr>
            </a:solidFill>
            <a:ln w="28575">
              <a:solidFill>
                <a:srgbClr val="EB008A"/>
              </a:solidFill>
              <a:extLst>
                <a:ext uri="{C807C97D-BFC1-408E-A445-0C87EB9F89A2}">
                  <ask:lineSketchStyleProps xmlns:ask="http://schemas.microsoft.com/office/drawing/2018/sketchyshapes" sd="4275380938">
                    <a:custGeom>
                      <a:avLst/>
                      <a:gdLst>
                        <a:gd name="connsiteX0" fmla="*/ 0 w 1159464"/>
                        <a:gd name="connsiteY0" fmla="*/ 546560 h 1093121"/>
                        <a:gd name="connsiteX1" fmla="*/ 579732 w 1159464"/>
                        <a:gd name="connsiteY1" fmla="*/ 0 h 1093121"/>
                        <a:gd name="connsiteX2" fmla="*/ 875395 w 1159464"/>
                        <a:gd name="connsiteY2" fmla="*/ 0 h 1093121"/>
                        <a:gd name="connsiteX3" fmla="*/ 1159464 w 1159464"/>
                        <a:gd name="connsiteY3" fmla="*/ 0 h 1093121"/>
                        <a:gd name="connsiteX4" fmla="*/ 1159464 w 1159464"/>
                        <a:gd name="connsiteY4" fmla="*/ 273280 h 1093121"/>
                        <a:gd name="connsiteX5" fmla="*/ 1159464 w 1159464"/>
                        <a:gd name="connsiteY5" fmla="*/ 546560 h 1093121"/>
                        <a:gd name="connsiteX6" fmla="*/ 579731 w 1159464"/>
                        <a:gd name="connsiteY6" fmla="*/ 1093121 h 1093121"/>
                        <a:gd name="connsiteX7" fmla="*/ -1 w 1159464"/>
                        <a:gd name="connsiteY7" fmla="*/ 546560 h 1093121"/>
                        <a:gd name="connsiteX8" fmla="*/ 0 w 1159464"/>
                        <a:gd name="connsiteY8" fmla="*/ 546560 h 1093121"/>
                        <a:gd name="connsiteX0" fmla="*/ 0 w 1159464"/>
                        <a:gd name="connsiteY0" fmla="*/ 546560 h 1093121"/>
                        <a:gd name="connsiteX1" fmla="*/ 579732 w 1159464"/>
                        <a:gd name="connsiteY1" fmla="*/ 0 h 1093121"/>
                        <a:gd name="connsiteX2" fmla="*/ 863800 w 1159464"/>
                        <a:gd name="connsiteY2" fmla="*/ 0 h 1093121"/>
                        <a:gd name="connsiteX3" fmla="*/ 1159464 w 1159464"/>
                        <a:gd name="connsiteY3" fmla="*/ 0 h 1093121"/>
                        <a:gd name="connsiteX4" fmla="*/ 1159464 w 1159464"/>
                        <a:gd name="connsiteY4" fmla="*/ 262348 h 1093121"/>
                        <a:gd name="connsiteX5" fmla="*/ 1159464 w 1159464"/>
                        <a:gd name="connsiteY5" fmla="*/ 546560 h 1093121"/>
                        <a:gd name="connsiteX6" fmla="*/ 579731 w 1159464"/>
                        <a:gd name="connsiteY6" fmla="*/ 1093121 h 1093121"/>
                        <a:gd name="connsiteX7" fmla="*/ -1 w 1159464"/>
                        <a:gd name="connsiteY7" fmla="*/ 546560 h 1093121"/>
                        <a:gd name="connsiteX8" fmla="*/ 0 w 1159464"/>
                        <a:gd name="connsiteY8" fmla="*/ 546560 h 10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59464" h="1093121" fill="none" extrusionOk="0">
                          <a:moveTo>
                            <a:pt x="0" y="546560"/>
                          </a:moveTo>
                          <a:cubicBezTo>
                            <a:pt x="-29000" y="294265"/>
                            <a:pt x="153377" y="35023"/>
                            <a:pt x="579732" y="0"/>
                          </a:cubicBezTo>
                          <a:cubicBezTo>
                            <a:pt x="655282" y="-9954"/>
                            <a:pt x="767232" y="5117"/>
                            <a:pt x="875395" y="0"/>
                          </a:cubicBezTo>
                          <a:cubicBezTo>
                            <a:pt x="972729" y="-26418"/>
                            <a:pt x="1062878" y="-6080"/>
                            <a:pt x="1159464" y="0"/>
                          </a:cubicBezTo>
                          <a:cubicBezTo>
                            <a:pt x="1162025" y="86102"/>
                            <a:pt x="1167845" y="160983"/>
                            <a:pt x="1159464" y="273280"/>
                          </a:cubicBezTo>
                          <a:cubicBezTo>
                            <a:pt x="1139700" y="395805"/>
                            <a:pt x="1154680" y="444464"/>
                            <a:pt x="1159464" y="546560"/>
                          </a:cubicBezTo>
                          <a:cubicBezTo>
                            <a:pt x="1076572" y="800707"/>
                            <a:pt x="962992" y="1166845"/>
                            <a:pt x="579731" y="1093121"/>
                          </a:cubicBezTo>
                          <a:cubicBezTo>
                            <a:pt x="243584" y="1100104"/>
                            <a:pt x="30262" y="767103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  <a:path w="1159464" h="1093121" stroke="0" extrusionOk="0">
                          <a:moveTo>
                            <a:pt x="0" y="546560"/>
                          </a:moveTo>
                          <a:cubicBezTo>
                            <a:pt x="-66216" y="334653"/>
                            <a:pt x="230917" y="-24993"/>
                            <a:pt x="579732" y="0"/>
                          </a:cubicBezTo>
                          <a:cubicBezTo>
                            <a:pt x="682788" y="8012"/>
                            <a:pt x="754202" y="15059"/>
                            <a:pt x="863800" y="0"/>
                          </a:cubicBezTo>
                          <a:cubicBezTo>
                            <a:pt x="968234" y="-21915"/>
                            <a:pt x="1063796" y="8126"/>
                            <a:pt x="1159464" y="0"/>
                          </a:cubicBezTo>
                          <a:cubicBezTo>
                            <a:pt x="1166296" y="113351"/>
                            <a:pt x="1159956" y="149578"/>
                            <a:pt x="1159464" y="262348"/>
                          </a:cubicBezTo>
                          <a:cubicBezTo>
                            <a:pt x="1159582" y="362723"/>
                            <a:pt x="1132502" y="457830"/>
                            <a:pt x="1159464" y="546560"/>
                          </a:cubicBezTo>
                          <a:cubicBezTo>
                            <a:pt x="1203839" y="925264"/>
                            <a:pt x="990377" y="1022086"/>
                            <a:pt x="579731" y="1093121"/>
                          </a:cubicBezTo>
                          <a:cubicBezTo>
                            <a:pt x="207010" y="1148925"/>
                            <a:pt x="37294" y="806328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  <a:path w="1159464" h="1093121" fill="none" stroke="0" extrusionOk="0">
                          <a:moveTo>
                            <a:pt x="0" y="546560"/>
                          </a:moveTo>
                          <a:cubicBezTo>
                            <a:pt x="-64802" y="265399"/>
                            <a:pt x="170430" y="89893"/>
                            <a:pt x="579732" y="0"/>
                          </a:cubicBezTo>
                          <a:cubicBezTo>
                            <a:pt x="661958" y="-1471"/>
                            <a:pt x="760605" y="10485"/>
                            <a:pt x="875395" y="0"/>
                          </a:cubicBezTo>
                          <a:cubicBezTo>
                            <a:pt x="964109" y="-17413"/>
                            <a:pt x="1054684" y="-8480"/>
                            <a:pt x="1159464" y="0"/>
                          </a:cubicBezTo>
                          <a:cubicBezTo>
                            <a:pt x="1157540" y="88075"/>
                            <a:pt x="1171807" y="176996"/>
                            <a:pt x="1159464" y="273280"/>
                          </a:cubicBezTo>
                          <a:cubicBezTo>
                            <a:pt x="1141200" y="396150"/>
                            <a:pt x="1168796" y="449554"/>
                            <a:pt x="1159464" y="546560"/>
                          </a:cubicBezTo>
                          <a:cubicBezTo>
                            <a:pt x="1128360" y="902196"/>
                            <a:pt x="979336" y="1107450"/>
                            <a:pt x="579731" y="1093121"/>
                          </a:cubicBezTo>
                          <a:cubicBezTo>
                            <a:pt x="229617" y="1132851"/>
                            <a:pt x="46026" y="820875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Teardrop 53">
              <a:extLst>
                <a:ext uri="{FF2B5EF4-FFF2-40B4-BE49-F238E27FC236}">
                  <a16:creationId xmlns:a16="http://schemas.microsoft.com/office/drawing/2014/main" id="{67B334F7-778F-4477-8800-43EF678E6391}"/>
                </a:ext>
              </a:extLst>
            </p:cNvPr>
            <p:cNvSpPr/>
            <p:nvPr/>
          </p:nvSpPr>
          <p:spPr>
            <a:xfrm rot="11834027" flipV="1">
              <a:off x="1659341" y="2082923"/>
              <a:ext cx="1655267" cy="1655268"/>
            </a:xfrm>
            <a:custGeom>
              <a:avLst/>
              <a:gdLst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33172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05539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41450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30368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  <a:gd name="connsiteX0" fmla="*/ 0 w 1655267"/>
                <a:gd name="connsiteY0" fmla="*/ 827633 h 1655268"/>
                <a:gd name="connsiteX1" fmla="*/ 827633 w 1655267"/>
                <a:gd name="connsiteY1" fmla="*/ 0 h 1655268"/>
                <a:gd name="connsiteX2" fmla="*/ 1233172 w 1655267"/>
                <a:gd name="connsiteY2" fmla="*/ 0 h 1655268"/>
                <a:gd name="connsiteX3" fmla="*/ 1655267 w 1655267"/>
                <a:gd name="connsiteY3" fmla="*/ 0 h 1655268"/>
                <a:gd name="connsiteX4" fmla="*/ 1655267 w 1655267"/>
                <a:gd name="connsiteY4" fmla="*/ 405539 h 1655268"/>
                <a:gd name="connsiteX5" fmla="*/ 1655267 w 1655267"/>
                <a:gd name="connsiteY5" fmla="*/ 827633 h 1655268"/>
                <a:gd name="connsiteX6" fmla="*/ 827632 w 1655267"/>
                <a:gd name="connsiteY6" fmla="*/ 1655268 h 1655268"/>
                <a:gd name="connsiteX7" fmla="*/ -2 w 1655267"/>
                <a:gd name="connsiteY7" fmla="*/ 827633 h 1655268"/>
                <a:gd name="connsiteX8" fmla="*/ 0 w 1655267"/>
                <a:gd name="connsiteY8" fmla="*/ 827633 h 165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5267" h="1655268" fill="none" extrusionOk="0">
                  <a:moveTo>
                    <a:pt x="0" y="827633"/>
                  </a:moveTo>
                  <a:cubicBezTo>
                    <a:pt x="-166103" y="546793"/>
                    <a:pt x="522196" y="5949"/>
                    <a:pt x="827633" y="0"/>
                  </a:cubicBezTo>
                  <a:cubicBezTo>
                    <a:pt x="1033267" y="28290"/>
                    <a:pt x="1109769" y="-31602"/>
                    <a:pt x="1233172" y="0"/>
                  </a:cubicBezTo>
                  <a:cubicBezTo>
                    <a:pt x="1317833" y="53012"/>
                    <a:pt x="1482819" y="35692"/>
                    <a:pt x="1655267" y="0"/>
                  </a:cubicBezTo>
                  <a:cubicBezTo>
                    <a:pt x="1655299" y="139371"/>
                    <a:pt x="1671809" y="302617"/>
                    <a:pt x="1655267" y="405539"/>
                  </a:cubicBezTo>
                  <a:cubicBezTo>
                    <a:pt x="1623402" y="523081"/>
                    <a:pt x="1594808" y="647309"/>
                    <a:pt x="1655267" y="827633"/>
                  </a:cubicBezTo>
                  <a:cubicBezTo>
                    <a:pt x="1779193" y="1173619"/>
                    <a:pt x="1132355" y="1623452"/>
                    <a:pt x="827632" y="1655268"/>
                  </a:cubicBezTo>
                  <a:cubicBezTo>
                    <a:pt x="410331" y="1425323"/>
                    <a:pt x="-93893" y="1339346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stroke="0" extrusionOk="0">
                  <a:moveTo>
                    <a:pt x="0" y="827633"/>
                  </a:moveTo>
                  <a:cubicBezTo>
                    <a:pt x="-51234" y="426827"/>
                    <a:pt x="286837" y="-46002"/>
                    <a:pt x="827633" y="0"/>
                  </a:cubicBezTo>
                  <a:cubicBezTo>
                    <a:pt x="939491" y="-12263"/>
                    <a:pt x="1094874" y="43940"/>
                    <a:pt x="1241450" y="0"/>
                  </a:cubicBezTo>
                  <a:cubicBezTo>
                    <a:pt x="1374117" y="10442"/>
                    <a:pt x="1456216" y="-16410"/>
                    <a:pt x="1655267" y="0"/>
                  </a:cubicBezTo>
                  <a:cubicBezTo>
                    <a:pt x="1648759" y="166678"/>
                    <a:pt x="1645567" y="237910"/>
                    <a:pt x="1655267" y="430368"/>
                  </a:cubicBezTo>
                  <a:cubicBezTo>
                    <a:pt x="1613340" y="624508"/>
                    <a:pt x="1636720" y="718916"/>
                    <a:pt x="1655267" y="827633"/>
                  </a:cubicBezTo>
                  <a:cubicBezTo>
                    <a:pt x="1595145" y="1227252"/>
                    <a:pt x="1295063" y="1666552"/>
                    <a:pt x="827632" y="1655268"/>
                  </a:cubicBezTo>
                  <a:cubicBezTo>
                    <a:pt x="311791" y="1730681"/>
                    <a:pt x="218447" y="1330188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fill="none" stroke="0" extrusionOk="0">
                  <a:moveTo>
                    <a:pt x="0" y="827633"/>
                  </a:moveTo>
                  <a:cubicBezTo>
                    <a:pt x="-48072" y="350093"/>
                    <a:pt x="407806" y="52470"/>
                    <a:pt x="827633" y="0"/>
                  </a:cubicBezTo>
                  <a:cubicBezTo>
                    <a:pt x="1023269" y="1879"/>
                    <a:pt x="1092765" y="-20426"/>
                    <a:pt x="1233172" y="0"/>
                  </a:cubicBezTo>
                  <a:cubicBezTo>
                    <a:pt x="1350840" y="13849"/>
                    <a:pt x="1565199" y="-2371"/>
                    <a:pt x="1655267" y="0"/>
                  </a:cubicBezTo>
                  <a:cubicBezTo>
                    <a:pt x="1692933" y="136225"/>
                    <a:pt x="1710507" y="297674"/>
                    <a:pt x="1655267" y="405539"/>
                  </a:cubicBezTo>
                  <a:cubicBezTo>
                    <a:pt x="1637198" y="523736"/>
                    <a:pt x="1644424" y="618761"/>
                    <a:pt x="1655267" y="827633"/>
                  </a:cubicBezTo>
                  <a:cubicBezTo>
                    <a:pt x="1724916" y="1176532"/>
                    <a:pt x="1155113" y="1641878"/>
                    <a:pt x="827632" y="1655268"/>
                  </a:cubicBezTo>
                  <a:cubicBezTo>
                    <a:pt x="370488" y="1468642"/>
                    <a:pt x="117737" y="1330877"/>
                    <a:pt x="-2" y="827633"/>
                  </a:cubicBezTo>
                  <a:lnTo>
                    <a:pt x="0" y="827633"/>
                  </a:lnTo>
                  <a:close/>
                </a:path>
                <a:path w="1655267" h="1655268" fill="none" stroke="0" extrusionOk="0">
                  <a:moveTo>
                    <a:pt x="0" y="827633"/>
                  </a:moveTo>
                  <a:cubicBezTo>
                    <a:pt x="-92499" y="478175"/>
                    <a:pt x="493093" y="85577"/>
                    <a:pt x="827633" y="0"/>
                  </a:cubicBezTo>
                  <a:cubicBezTo>
                    <a:pt x="1032556" y="7255"/>
                    <a:pt x="1122047" y="-39493"/>
                    <a:pt x="1233172" y="0"/>
                  </a:cubicBezTo>
                  <a:cubicBezTo>
                    <a:pt x="1332159" y="31528"/>
                    <a:pt x="1529678" y="15096"/>
                    <a:pt x="1655267" y="0"/>
                  </a:cubicBezTo>
                  <a:cubicBezTo>
                    <a:pt x="1680606" y="146229"/>
                    <a:pt x="1694377" y="310745"/>
                    <a:pt x="1655267" y="405539"/>
                  </a:cubicBezTo>
                  <a:cubicBezTo>
                    <a:pt x="1614793" y="515041"/>
                    <a:pt x="1624956" y="642452"/>
                    <a:pt x="1655267" y="827633"/>
                  </a:cubicBezTo>
                  <a:cubicBezTo>
                    <a:pt x="1767911" y="1166678"/>
                    <a:pt x="1140499" y="1624536"/>
                    <a:pt x="827632" y="1655268"/>
                  </a:cubicBezTo>
                  <a:cubicBezTo>
                    <a:pt x="381801" y="1423908"/>
                    <a:pt x="-26075" y="1332173"/>
                    <a:pt x="-2" y="827633"/>
                  </a:cubicBezTo>
                  <a:lnTo>
                    <a:pt x="0" y="827633"/>
                  </a:lnTo>
                  <a:close/>
                </a:path>
              </a:pathLst>
            </a:custGeom>
            <a:solidFill>
              <a:srgbClr val="00ADEE">
                <a:alpha val="90000"/>
              </a:srgbClr>
            </a:solidFill>
            <a:ln w="28575">
              <a:solidFill>
                <a:srgbClr val="00ADEE"/>
              </a:solidFill>
              <a:extLst>
                <a:ext uri="{C807C97D-BFC1-408E-A445-0C87EB9F89A2}">
                  <ask:lineSketchStyleProps xmlns:ask="http://schemas.microsoft.com/office/drawing/2018/sketchyshapes" sd="569309407">
                    <a:custGeom>
                      <a:avLst/>
                      <a:gdLst>
                        <a:gd name="connsiteX0" fmla="*/ 0 w 1159464"/>
                        <a:gd name="connsiteY0" fmla="*/ 546560 h 1093121"/>
                        <a:gd name="connsiteX1" fmla="*/ 579732 w 1159464"/>
                        <a:gd name="connsiteY1" fmla="*/ 0 h 1093121"/>
                        <a:gd name="connsiteX2" fmla="*/ 863800 w 1159464"/>
                        <a:gd name="connsiteY2" fmla="*/ 0 h 1093121"/>
                        <a:gd name="connsiteX3" fmla="*/ 1159464 w 1159464"/>
                        <a:gd name="connsiteY3" fmla="*/ 0 h 1093121"/>
                        <a:gd name="connsiteX4" fmla="*/ 1159464 w 1159464"/>
                        <a:gd name="connsiteY4" fmla="*/ 267814 h 1093121"/>
                        <a:gd name="connsiteX5" fmla="*/ 1159464 w 1159464"/>
                        <a:gd name="connsiteY5" fmla="*/ 546560 h 1093121"/>
                        <a:gd name="connsiteX6" fmla="*/ 579731 w 1159464"/>
                        <a:gd name="connsiteY6" fmla="*/ 1093121 h 1093121"/>
                        <a:gd name="connsiteX7" fmla="*/ -1 w 1159464"/>
                        <a:gd name="connsiteY7" fmla="*/ 546560 h 1093121"/>
                        <a:gd name="connsiteX8" fmla="*/ 0 w 1159464"/>
                        <a:gd name="connsiteY8" fmla="*/ 546560 h 1093121"/>
                        <a:gd name="connsiteX0" fmla="*/ 0 w 1159464"/>
                        <a:gd name="connsiteY0" fmla="*/ 546560 h 1093121"/>
                        <a:gd name="connsiteX1" fmla="*/ 579732 w 1159464"/>
                        <a:gd name="connsiteY1" fmla="*/ 0 h 1093121"/>
                        <a:gd name="connsiteX2" fmla="*/ 869598 w 1159464"/>
                        <a:gd name="connsiteY2" fmla="*/ 0 h 1093121"/>
                        <a:gd name="connsiteX3" fmla="*/ 1159464 w 1159464"/>
                        <a:gd name="connsiteY3" fmla="*/ 0 h 1093121"/>
                        <a:gd name="connsiteX4" fmla="*/ 1159464 w 1159464"/>
                        <a:gd name="connsiteY4" fmla="*/ 284211 h 1093121"/>
                        <a:gd name="connsiteX5" fmla="*/ 1159464 w 1159464"/>
                        <a:gd name="connsiteY5" fmla="*/ 546560 h 1093121"/>
                        <a:gd name="connsiteX6" fmla="*/ 579731 w 1159464"/>
                        <a:gd name="connsiteY6" fmla="*/ 1093121 h 1093121"/>
                        <a:gd name="connsiteX7" fmla="*/ -1 w 1159464"/>
                        <a:gd name="connsiteY7" fmla="*/ 546560 h 1093121"/>
                        <a:gd name="connsiteX8" fmla="*/ 0 w 1159464"/>
                        <a:gd name="connsiteY8" fmla="*/ 546560 h 10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59464" h="1093121" fill="none" extrusionOk="0">
                          <a:moveTo>
                            <a:pt x="0" y="546560"/>
                          </a:moveTo>
                          <a:cubicBezTo>
                            <a:pt x="-73980" y="319523"/>
                            <a:pt x="324182" y="2430"/>
                            <a:pt x="579732" y="0"/>
                          </a:cubicBezTo>
                          <a:cubicBezTo>
                            <a:pt x="718367" y="13493"/>
                            <a:pt x="773986" y="-17163"/>
                            <a:pt x="863800" y="0"/>
                          </a:cubicBezTo>
                          <a:cubicBezTo>
                            <a:pt x="942281" y="22514"/>
                            <a:pt x="1058731" y="14887"/>
                            <a:pt x="1159464" y="0"/>
                          </a:cubicBezTo>
                          <a:cubicBezTo>
                            <a:pt x="1162200" y="92570"/>
                            <a:pt x="1170283" y="196089"/>
                            <a:pt x="1159464" y="267814"/>
                          </a:cubicBezTo>
                          <a:cubicBezTo>
                            <a:pt x="1144461" y="343368"/>
                            <a:pt x="1139714" y="432429"/>
                            <a:pt x="1159464" y="546560"/>
                          </a:cubicBezTo>
                          <a:cubicBezTo>
                            <a:pt x="1241449" y="779000"/>
                            <a:pt x="815835" y="1076517"/>
                            <a:pt x="579731" y="1093121"/>
                          </a:cubicBezTo>
                          <a:cubicBezTo>
                            <a:pt x="282619" y="966869"/>
                            <a:pt x="-58180" y="880407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  <a:path w="1159464" h="1093121" stroke="0" extrusionOk="0">
                          <a:moveTo>
                            <a:pt x="0" y="546560"/>
                          </a:moveTo>
                          <a:cubicBezTo>
                            <a:pt x="6268" y="256046"/>
                            <a:pt x="259332" y="11488"/>
                            <a:pt x="579732" y="0"/>
                          </a:cubicBezTo>
                          <a:cubicBezTo>
                            <a:pt x="664346" y="1220"/>
                            <a:pt x="770057" y="19888"/>
                            <a:pt x="869598" y="0"/>
                          </a:cubicBezTo>
                          <a:cubicBezTo>
                            <a:pt x="962815" y="5041"/>
                            <a:pt x="1034097" y="-4992"/>
                            <a:pt x="1159464" y="0"/>
                          </a:cubicBezTo>
                          <a:cubicBezTo>
                            <a:pt x="1159679" y="109442"/>
                            <a:pt x="1159639" y="156824"/>
                            <a:pt x="1159464" y="284211"/>
                          </a:cubicBezTo>
                          <a:cubicBezTo>
                            <a:pt x="1134927" y="412322"/>
                            <a:pt x="1150289" y="475154"/>
                            <a:pt x="1159464" y="546560"/>
                          </a:cubicBezTo>
                          <a:cubicBezTo>
                            <a:pt x="1137278" y="812904"/>
                            <a:pt x="869818" y="1088920"/>
                            <a:pt x="579731" y="1093121"/>
                          </a:cubicBezTo>
                          <a:cubicBezTo>
                            <a:pt x="239006" y="1101573"/>
                            <a:pt x="84203" y="856656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  <a:path w="1159464" h="1093121" fill="none" stroke="0" extrusionOk="0">
                          <a:moveTo>
                            <a:pt x="0" y="546560"/>
                          </a:moveTo>
                          <a:cubicBezTo>
                            <a:pt x="-13624" y="270643"/>
                            <a:pt x="283680" y="17543"/>
                            <a:pt x="579732" y="0"/>
                          </a:cubicBezTo>
                          <a:cubicBezTo>
                            <a:pt x="715236" y="2825"/>
                            <a:pt x="773155" y="-14545"/>
                            <a:pt x="863800" y="0"/>
                          </a:cubicBezTo>
                          <a:cubicBezTo>
                            <a:pt x="952005" y="9727"/>
                            <a:pt x="1084046" y="3632"/>
                            <a:pt x="1159464" y="0"/>
                          </a:cubicBezTo>
                          <a:cubicBezTo>
                            <a:pt x="1174215" y="95262"/>
                            <a:pt x="1184211" y="202060"/>
                            <a:pt x="1159464" y="267814"/>
                          </a:cubicBezTo>
                          <a:cubicBezTo>
                            <a:pt x="1139477" y="339492"/>
                            <a:pt x="1154686" y="428918"/>
                            <a:pt x="1159464" y="546560"/>
                          </a:cubicBezTo>
                          <a:cubicBezTo>
                            <a:pt x="1189162" y="792194"/>
                            <a:pt x="825506" y="1078236"/>
                            <a:pt x="579731" y="1093121"/>
                          </a:cubicBezTo>
                          <a:cubicBezTo>
                            <a:pt x="246629" y="978564"/>
                            <a:pt x="32131" y="867230"/>
                            <a:pt x="-1" y="546560"/>
                          </a:cubicBezTo>
                          <a:lnTo>
                            <a:pt x="0" y="546560"/>
                          </a:ln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Teardrop 60">
              <a:extLst>
                <a:ext uri="{FF2B5EF4-FFF2-40B4-BE49-F238E27FC236}">
                  <a16:creationId xmlns:a16="http://schemas.microsoft.com/office/drawing/2014/main" id="{5492350E-98AC-4BF0-9F98-24233A3679BB}"/>
                </a:ext>
              </a:extLst>
            </p:cNvPr>
            <p:cNvSpPr/>
            <p:nvPr/>
          </p:nvSpPr>
          <p:spPr>
            <a:xfrm rot="3240000" flipH="1" flipV="1">
              <a:off x="2265341" y="1223485"/>
              <a:ext cx="1655268" cy="1655267"/>
            </a:xfrm>
            <a:custGeom>
              <a:avLst/>
              <a:gdLst>
                <a:gd name="connsiteX0" fmla="*/ 0 w 1655268"/>
                <a:gd name="connsiteY0" fmla="*/ 827633 h 1655267"/>
                <a:gd name="connsiteX1" fmla="*/ 827633 w 1655268"/>
                <a:gd name="connsiteY1" fmla="*/ 0 h 1655267"/>
                <a:gd name="connsiteX2" fmla="*/ 1224897 w 1655268"/>
                <a:gd name="connsiteY2" fmla="*/ 0 h 1655267"/>
                <a:gd name="connsiteX3" fmla="*/ 1655268 w 1655268"/>
                <a:gd name="connsiteY3" fmla="*/ 0 h 1655267"/>
                <a:gd name="connsiteX4" fmla="*/ 1655268 w 1655268"/>
                <a:gd name="connsiteY4" fmla="*/ 413816 h 1655267"/>
                <a:gd name="connsiteX5" fmla="*/ 1655268 w 1655268"/>
                <a:gd name="connsiteY5" fmla="*/ 827633 h 1655267"/>
                <a:gd name="connsiteX6" fmla="*/ 827633 w 1655268"/>
                <a:gd name="connsiteY6" fmla="*/ 1655267 h 1655267"/>
                <a:gd name="connsiteX7" fmla="*/ 0 w 1655268"/>
                <a:gd name="connsiteY7" fmla="*/ 827633 h 1655267"/>
                <a:gd name="connsiteX0" fmla="*/ 0 w 1655268"/>
                <a:gd name="connsiteY0" fmla="*/ 827633 h 1655267"/>
                <a:gd name="connsiteX1" fmla="*/ 827633 w 1655268"/>
                <a:gd name="connsiteY1" fmla="*/ 0 h 1655267"/>
                <a:gd name="connsiteX2" fmla="*/ 1216620 w 1655268"/>
                <a:gd name="connsiteY2" fmla="*/ 0 h 1655267"/>
                <a:gd name="connsiteX3" fmla="*/ 1655268 w 1655268"/>
                <a:gd name="connsiteY3" fmla="*/ 0 h 1655267"/>
                <a:gd name="connsiteX4" fmla="*/ 1655268 w 1655268"/>
                <a:gd name="connsiteY4" fmla="*/ 422092 h 1655267"/>
                <a:gd name="connsiteX5" fmla="*/ 1655268 w 1655268"/>
                <a:gd name="connsiteY5" fmla="*/ 827633 h 1655267"/>
                <a:gd name="connsiteX6" fmla="*/ 827633 w 1655268"/>
                <a:gd name="connsiteY6" fmla="*/ 1655267 h 1655267"/>
                <a:gd name="connsiteX7" fmla="*/ 0 w 1655268"/>
                <a:gd name="connsiteY7" fmla="*/ 827633 h 1655267"/>
                <a:gd name="connsiteX0" fmla="*/ 0 w 1655268"/>
                <a:gd name="connsiteY0" fmla="*/ 827633 h 1655267"/>
                <a:gd name="connsiteX1" fmla="*/ 827633 w 1655268"/>
                <a:gd name="connsiteY1" fmla="*/ 0 h 1655267"/>
                <a:gd name="connsiteX2" fmla="*/ 1224897 w 1655268"/>
                <a:gd name="connsiteY2" fmla="*/ 0 h 1655267"/>
                <a:gd name="connsiteX3" fmla="*/ 1655268 w 1655268"/>
                <a:gd name="connsiteY3" fmla="*/ 0 h 1655267"/>
                <a:gd name="connsiteX4" fmla="*/ 1655268 w 1655268"/>
                <a:gd name="connsiteY4" fmla="*/ 413816 h 1655267"/>
                <a:gd name="connsiteX5" fmla="*/ 1655268 w 1655268"/>
                <a:gd name="connsiteY5" fmla="*/ 827633 h 1655267"/>
                <a:gd name="connsiteX6" fmla="*/ 827633 w 1655268"/>
                <a:gd name="connsiteY6" fmla="*/ 1655267 h 1655267"/>
                <a:gd name="connsiteX7" fmla="*/ 0 w 1655268"/>
                <a:gd name="connsiteY7" fmla="*/ 827633 h 16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5268" h="1655267" fill="none" extrusionOk="0">
                  <a:moveTo>
                    <a:pt x="0" y="827633"/>
                  </a:moveTo>
                  <a:cubicBezTo>
                    <a:pt x="-115464" y="214783"/>
                    <a:pt x="466847" y="133812"/>
                    <a:pt x="827633" y="0"/>
                  </a:cubicBezTo>
                  <a:cubicBezTo>
                    <a:pt x="970955" y="-19417"/>
                    <a:pt x="1063140" y="-10828"/>
                    <a:pt x="1224897" y="0"/>
                  </a:cubicBezTo>
                  <a:cubicBezTo>
                    <a:pt x="1402438" y="-33434"/>
                    <a:pt x="1559689" y="28121"/>
                    <a:pt x="1655268" y="0"/>
                  </a:cubicBezTo>
                  <a:cubicBezTo>
                    <a:pt x="1680623" y="134693"/>
                    <a:pt x="1627359" y="332266"/>
                    <a:pt x="1655268" y="413816"/>
                  </a:cubicBezTo>
                  <a:cubicBezTo>
                    <a:pt x="1697534" y="564290"/>
                    <a:pt x="1633358" y="669132"/>
                    <a:pt x="1655268" y="827633"/>
                  </a:cubicBezTo>
                  <a:cubicBezTo>
                    <a:pt x="1747459" y="1350258"/>
                    <a:pt x="1185143" y="1542359"/>
                    <a:pt x="827633" y="1655267"/>
                  </a:cubicBezTo>
                  <a:cubicBezTo>
                    <a:pt x="200517" y="1743519"/>
                    <a:pt x="-25302" y="1447752"/>
                    <a:pt x="0" y="827633"/>
                  </a:cubicBezTo>
                  <a:close/>
                </a:path>
                <a:path w="1655268" h="1655267" stroke="0" extrusionOk="0">
                  <a:moveTo>
                    <a:pt x="0" y="827633"/>
                  </a:moveTo>
                  <a:cubicBezTo>
                    <a:pt x="-19502" y="216521"/>
                    <a:pt x="482423" y="-45197"/>
                    <a:pt x="827633" y="0"/>
                  </a:cubicBezTo>
                  <a:cubicBezTo>
                    <a:pt x="1015797" y="-29712"/>
                    <a:pt x="1063171" y="-15110"/>
                    <a:pt x="1216620" y="0"/>
                  </a:cubicBezTo>
                  <a:cubicBezTo>
                    <a:pt x="1393490" y="35003"/>
                    <a:pt x="1448368" y="-34465"/>
                    <a:pt x="1655268" y="0"/>
                  </a:cubicBezTo>
                  <a:cubicBezTo>
                    <a:pt x="1674635" y="98212"/>
                    <a:pt x="1612353" y="285623"/>
                    <a:pt x="1655268" y="422092"/>
                  </a:cubicBezTo>
                  <a:cubicBezTo>
                    <a:pt x="1688431" y="549319"/>
                    <a:pt x="1690563" y="717650"/>
                    <a:pt x="1655268" y="827633"/>
                  </a:cubicBezTo>
                  <a:cubicBezTo>
                    <a:pt x="1618344" y="1396395"/>
                    <a:pt x="1180177" y="1752237"/>
                    <a:pt x="827633" y="1655267"/>
                  </a:cubicBezTo>
                  <a:cubicBezTo>
                    <a:pt x="408018" y="1592074"/>
                    <a:pt x="-42898" y="1297776"/>
                    <a:pt x="0" y="827633"/>
                  </a:cubicBezTo>
                  <a:close/>
                </a:path>
                <a:path w="1655268" h="1655267" fill="none" stroke="0" extrusionOk="0">
                  <a:moveTo>
                    <a:pt x="0" y="827633"/>
                  </a:moveTo>
                  <a:cubicBezTo>
                    <a:pt x="-97822" y="324820"/>
                    <a:pt x="464966" y="80222"/>
                    <a:pt x="827633" y="0"/>
                  </a:cubicBezTo>
                  <a:cubicBezTo>
                    <a:pt x="966027" y="-33456"/>
                    <a:pt x="1076475" y="-2443"/>
                    <a:pt x="1224897" y="0"/>
                  </a:cubicBezTo>
                  <a:cubicBezTo>
                    <a:pt x="1383241" y="-33442"/>
                    <a:pt x="1563829" y="25858"/>
                    <a:pt x="1655268" y="0"/>
                  </a:cubicBezTo>
                  <a:cubicBezTo>
                    <a:pt x="1641618" y="121028"/>
                    <a:pt x="1644264" y="305865"/>
                    <a:pt x="1655268" y="413816"/>
                  </a:cubicBezTo>
                  <a:cubicBezTo>
                    <a:pt x="1652879" y="587989"/>
                    <a:pt x="1679609" y="671869"/>
                    <a:pt x="1655268" y="827633"/>
                  </a:cubicBezTo>
                  <a:cubicBezTo>
                    <a:pt x="1704962" y="1310947"/>
                    <a:pt x="1219997" y="1625889"/>
                    <a:pt x="827633" y="1655267"/>
                  </a:cubicBezTo>
                  <a:cubicBezTo>
                    <a:pt x="335844" y="1820735"/>
                    <a:pt x="185904" y="1275684"/>
                    <a:pt x="0" y="827633"/>
                  </a:cubicBezTo>
                  <a:close/>
                </a:path>
                <a:path w="1655268" h="1655267" fill="none" stroke="0" extrusionOk="0">
                  <a:moveTo>
                    <a:pt x="0" y="827633"/>
                  </a:moveTo>
                  <a:cubicBezTo>
                    <a:pt x="-75311" y="243364"/>
                    <a:pt x="530535" y="111557"/>
                    <a:pt x="827633" y="0"/>
                  </a:cubicBezTo>
                  <a:cubicBezTo>
                    <a:pt x="958885" y="-21674"/>
                    <a:pt x="1062821" y="-13007"/>
                    <a:pt x="1224897" y="0"/>
                  </a:cubicBezTo>
                  <a:cubicBezTo>
                    <a:pt x="1386880" y="-40513"/>
                    <a:pt x="1557933" y="34949"/>
                    <a:pt x="1655268" y="0"/>
                  </a:cubicBezTo>
                  <a:cubicBezTo>
                    <a:pt x="1663678" y="134260"/>
                    <a:pt x="1614936" y="309287"/>
                    <a:pt x="1655268" y="413816"/>
                  </a:cubicBezTo>
                  <a:cubicBezTo>
                    <a:pt x="1681836" y="559982"/>
                    <a:pt x="1657189" y="681715"/>
                    <a:pt x="1655268" y="827633"/>
                  </a:cubicBezTo>
                  <a:cubicBezTo>
                    <a:pt x="1746063" y="1269449"/>
                    <a:pt x="1179963" y="1606681"/>
                    <a:pt x="827633" y="1655267"/>
                  </a:cubicBezTo>
                  <a:cubicBezTo>
                    <a:pt x="311914" y="1780152"/>
                    <a:pt x="33869" y="1355805"/>
                    <a:pt x="0" y="827633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90000"/>
              </a:schemeClr>
            </a:solidFill>
            <a:ln w="28575">
              <a:solidFill>
                <a:schemeClr val="bg1">
                  <a:lumMod val="7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3806292132">
                    <a:custGeom>
                      <a:avLst/>
                      <a:gdLst>
                        <a:gd name="connsiteX0" fmla="*/ 0 w 1093121"/>
                        <a:gd name="connsiteY0" fmla="*/ 579732 h 1159464"/>
                        <a:gd name="connsiteX1" fmla="*/ 546560 w 1093121"/>
                        <a:gd name="connsiteY1" fmla="*/ 0 h 1159464"/>
                        <a:gd name="connsiteX2" fmla="*/ 808909 w 1093121"/>
                        <a:gd name="connsiteY2" fmla="*/ 0 h 1159464"/>
                        <a:gd name="connsiteX3" fmla="*/ 1093121 w 1093121"/>
                        <a:gd name="connsiteY3" fmla="*/ 0 h 1159464"/>
                        <a:gd name="connsiteX4" fmla="*/ 1093121 w 1093121"/>
                        <a:gd name="connsiteY4" fmla="*/ 289866 h 1159464"/>
                        <a:gd name="connsiteX5" fmla="*/ 1093121 w 1093121"/>
                        <a:gd name="connsiteY5" fmla="*/ 579732 h 1159464"/>
                        <a:gd name="connsiteX6" fmla="*/ 546560 w 1093121"/>
                        <a:gd name="connsiteY6" fmla="*/ 1159464 h 1159464"/>
                        <a:gd name="connsiteX7" fmla="*/ 0 w 1093121"/>
                        <a:gd name="connsiteY7" fmla="*/ 579732 h 1159464"/>
                        <a:gd name="connsiteX0" fmla="*/ 0 w 1093121"/>
                        <a:gd name="connsiteY0" fmla="*/ 579732 h 1159464"/>
                        <a:gd name="connsiteX1" fmla="*/ 546560 w 1093121"/>
                        <a:gd name="connsiteY1" fmla="*/ 0 h 1159464"/>
                        <a:gd name="connsiteX2" fmla="*/ 803443 w 1093121"/>
                        <a:gd name="connsiteY2" fmla="*/ 0 h 1159464"/>
                        <a:gd name="connsiteX3" fmla="*/ 1093121 w 1093121"/>
                        <a:gd name="connsiteY3" fmla="*/ 0 h 1159464"/>
                        <a:gd name="connsiteX4" fmla="*/ 1093121 w 1093121"/>
                        <a:gd name="connsiteY4" fmla="*/ 295663 h 1159464"/>
                        <a:gd name="connsiteX5" fmla="*/ 1093121 w 1093121"/>
                        <a:gd name="connsiteY5" fmla="*/ 579732 h 1159464"/>
                        <a:gd name="connsiteX6" fmla="*/ 546560 w 1093121"/>
                        <a:gd name="connsiteY6" fmla="*/ 1159464 h 1159464"/>
                        <a:gd name="connsiteX7" fmla="*/ 0 w 1093121"/>
                        <a:gd name="connsiteY7" fmla="*/ 579732 h 11594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093121" h="1159464" fill="none" extrusionOk="0">
                          <a:moveTo>
                            <a:pt x="0" y="579732"/>
                          </a:moveTo>
                          <a:cubicBezTo>
                            <a:pt x="-38453" y="205725"/>
                            <a:pt x="289963" y="66320"/>
                            <a:pt x="546560" y="0"/>
                          </a:cubicBezTo>
                          <a:cubicBezTo>
                            <a:pt x="636147" y="-12569"/>
                            <a:pt x="699868" y="4073"/>
                            <a:pt x="808909" y="0"/>
                          </a:cubicBezTo>
                          <a:cubicBezTo>
                            <a:pt x="922821" y="-16587"/>
                            <a:pt x="1028507" y="11816"/>
                            <a:pt x="1093121" y="0"/>
                          </a:cubicBezTo>
                          <a:cubicBezTo>
                            <a:pt x="1103304" y="93040"/>
                            <a:pt x="1078239" y="218861"/>
                            <a:pt x="1093121" y="289866"/>
                          </a:cubicBezTo>
                          <a:cubicBezTo>
                            <a:pt x="1112819" y="389494"/>
                            <a:pt x="1087873" y="476924"/>
                            <a:pt x="1093121" y="579732"/>
                          </a:cubicBezTo>
                          <a:cubicBezTo>
                            <a:pt x="1115831" y="916860"/>
                            <a:pt x="794729" y="1095169"/>
                            <a:pt x="546560" y="1159464"/>
                          </a:cubicBezTo>
                          <a:cubicBezTo>
                            <a:pt x="153039" y="1209683"/>
                            <a:pt x="-8954" y="959634"/>
                            <a:pt x="0" y="579732"/>
                          </a:cubicBezTo>
                          <a:close/>
                        </a:path>
                        <a:path w="1093121" h="1159464" stroke="0" extrusionOk="0">
                          <a:moveTo>
                            <a:pt x="0" y="579732"/>
                          </a:moveTo>
                          <a:cubicBezTo>
                            <a:pt x="-13880" y="165926"/>
                            <a:pt x="311168" y="-22622"/>
                            <a:pt x="546560" y="0"/>
                          </a:cubicBezTo>
                          <a:cubicBezTo>
                            <a:pt x="669606" y="-15235"/>
                            <a:pt x="699088" y="-9591"/>
                            <a:pt x="803443" y="0"/>
                          </a:cubicBezTo>
                          <a:cubicBezTo>
                            <a:pt x="913470" y="14465"/>
                            <a:pt x="962830" y="-18207"/>
                            <a:pt x="1093121" y="0"/>
                          </a:cubicBezTo>
                          <a:cubicBezTo>
                            <a:pt x="1103690" y="74295"/>
                            <a:pt x="1081320" y="195784"/>
                            <a:pt x="1093121" y="295663"/>
                          </a:cubicBezTo>
                          <a:cubicBezTo>
                            <a:pt x="1106854" y="391111"/>
                            <a:pt x="1105180" y="501690"/>
                            <a:pt x="1093121" y="579732"/>
                          </a:cubicBezTo>
                          <a:cubicBezTo>
                            <a:pt x="1092371" y="923606"/>
                            <a:pt x="792405" y="1220147"/>
                            <a:pt x="546560" y="1159464"/>
                          </a:cubicBezTo>
                          <a:cubicBezTo>
                            <a:pt x="270821" y="1142962"/>
                            <a:pt x="21596" y="892760"/>
                            <a:pt x="0" y="579732"/>
                          </a:cubicBezTo>
                          <a:close/>
                        </a:path>
                        <a:path w="1093121" h="1159464" fill="none" stroke="0" extrusionOk="0">
                          <a:moveTo>
                            <a:pt x="0" y="579732"/>
                          </a:moveTo>
                          <a:cubicBezTo>
                            <a:pt x="-14584" y="231003"/>
                            <a:pt x="300834" y="49230"/>
                            <a:pt x="546560" y="0"/>
                          </a:cubicBezTo>
                          <a:cubicBezTo>
                            <a:pt x="618766" y="-19803"/>
                            <a:pt x="699213" y="6862"/>
                            <a:pt x="808909" y="0"/>
                          </a:cubicBezTo>
                          <a:cubicBezTo>
                            <a:pt x="910952" y="-22011"/>
                            <a:pt x="1025436" y="3331"/>
                            <a:pt x="1093121" y="0"/>
                          </a:cubicBezTo>
                          <a:cubicBezTo>
                            <a:pt x="1079336" y="90946"/>
                            <a:pt x="1072757" y="195292"/>
                            <a:pt x="1093121" y="289866"/>
                          </a:cubicBezTo>
                          <a:cubicBezTo>
                            <a:pt x="1095013" y="391053"/>
                            <a:pt x="1113765" y="490512"/>
                            <a:pt x="1093121" y="579732"/>
                          </a:cubicBezTo>
                          <a:cubicBezTo>
                            <a:pt x="1124318" y="901924"/>
                            <a:pt x="794695" y="1158801"/>
                            <a:pt x="546560" y="1159464"/>
                          </a:cubicBezTo>
                          <a:cubicBezTo>
                            <a:pt x="231063" y="1211561"/>
                            <a:pt x="66547" y="887320"/>
                            <a:pt x="0" y="579732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TextBox 61">
              <a:extLst>
                <a:ext uri="{FF2B5EF4-FFF2-40B4-BE49-F238E27FC236}">
                  <a16:creationId xmlns:a16="http://schemas.microsoft.com/office/drawing/2014/main" id="{714AEC9B-C605-44CE-9BA2-61FC3A7BCAFC}"/>
                </a:ext>
              </a:extLst>
            </p:cNvPr>
            <p:cNvSpPr txBox="1"/>
            <p:nvPr/>
          </p:nvSpPr>
          <p:spPr>
            <a:xfrm rot="19920000">
              <a:off x="-2427" y="1615128"/>
              <a:ext cx="1150507" cy="48287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Politics</a:t>
              </a:r>
              <a:endParaRPr lang="en-GB" sz="110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62">
              <a:extLst>
                <a:ext uri="{FF2B5EF4-FFF2-40B4-BE49-F238E27FC236}">
                  <a16:creationId xmlns:a16="http://schemas.microsoft.com/office/drawing/2014/main" id="{B5EA2FF6-EA7C-4EFD-BEBE-FBB386F9C373}"/>
                </a:ext>
              </a:extLst>
            </p:cNvPr>
            <p:cNvSpPr txBox="1"/>
            <p:nvPr/>
          </p:nvSpPr>
          <p:spPr>
            <a:xfrm rot="19920000">
              <a:off x="491095" y="396796"/>
              <a:ext cx="1440450" cy="48287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Economy</a:t>
              </a:r>
              <a:endParaRPr lang="en-GB" sz="110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63">
              <a:extLst>
                <a:ext uri="{FF2B5EF4-FFF2-40B4-BE49-F238E27FC236}">
                  <a16:creationId xmlns:a16="http://schemas.microsoft.com/office/drawing/2014/main" id="{E37CE7E4-F0BF-47F8-80E0-83D8323649B1}"/>
                </a:ext>
              </a:extLst>
            </p:cNvPr>
            <p:cNvSpPr txBox="1"/>
            <p:nvPr/>
          </p:nvSpPr>
          <p:spPr>
            <a:xfrm rot="19920000">
              <a:off x="1790133" y="540630"/>
              <a:ext cx="1440450" cy="48287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Civil society</a:t>
              </a:r>
              <a:endParaRPr lang="en-GB" sz="110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64">
              <a:extLst>
                <a:ext uri="{FF2B5EF4-FFF2-40B4-BE49-F238E27FC236}">
                  <a16:creationId xmlns:a16="http://schemas.microsoft.com/office/drawing/2014/main" id="{05D93548-58E0-4092-93BC-A15E652189A7}"/>
                </a:ext>
              </a:extLst>
            </p:cNvPr>
            <p:cNvSpPr txBox="1"/>
            <p:nvPr/>
          </p:nvSpPr>
          <p:spPr>
            <a:xfrm rot="19920000">
              <a:off x="2301007" y="1544302"/>
              <a:ext cx="1731056" cy="1149995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Natural environment and geography</a:t>
              </a:r>
              <a:endParaRPr lang="en-GB" sz="110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66">
              <a:extLst>
                <a:ext uri="{FF2B5EF4-FFF2-40B4-BE49-F238E27FC236}">
                  <a16:creationId xmlns:a16="http://schemas.microsoft.com/office/drawing/2014/main" id="{3E6CACC5-12CA-4226-8954-5B685D852BEC}"/>
                </a:ext>
              </a:extLst>
            </p:cNvPr>
            <p:cNvSpPr txBox="1"/>
            <p:nvPr/>
          </p:nvSpPr>
          <p:spPr>
            <a:xfrm rot="19920000">
              <a:off x="490908" y="2515684"/>
              <a:ext cx="1347111" cy="1149995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1100" b="1" kern="120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Social capital</a:t>
              </a:r>
              <a:endParaRPr lang="en-GB" sz="110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1100" b="1" kern="120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Cultural heritage</a:t>
              </a:r>
              <a:endParaRPr lang="en-GB" sz="110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65">
              <a:extLst>
                <a:ext uri="{FF2B5EF4-FFF2-40B4-BE49-F238E27FC236}">
                  <a16:creationId xmlns:a16="http://schemas.microsoft.com/office/drawing/2014/main" id="{8444D2F8-6B01-4C45-944D-3D583A08F894}"/>
                </a:ext>
              </a:extLst>
            </p:cNvPr>
            <p:cNvSpPr txBox="1"/>
            <p:nvPr/>
          </p:nvSpPr>
          <p:spPr>
            <a:xfrm rot="19920000">
              <a:off x="1786852" y="2736882"/>
              <a:ext cx="1107512" cy="727212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Infra-structure</a:t>
              </a:r>
              <a:endParaRPr lang="en-GB" sz="110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Oval 67">
              <a:extLst>
                <a:ext uri="{FF2B5EF4-FFF2-40B4-BE49-F238E27FC236}">
                  <a16:creationId xmlns:a16="http://schemas.microsoft.com/office/drawing/2014/main" id="{E5F3DAA7-8968-4D62-ADE4-2BC79ECBB8BD}"/>
                </a:ext>
              </a:extLst>
            </p:cNvPr>
            <p:cNvSpPr/>
            <p:nvPr/>
          </p:nvSpPr>
          <p:spPr>
            <a:xfrm rot="19920000">
              <a:off x="1293849" y="1430123"/>
              <a:ext cx="1107510" cy="753601"/>
            </a:xfrm>
            <a:custGeom>
              <a:avLst/>
              <a:gdLst>
                <a:gd name="connsiteX0" fmla="*/ 0 w 1107510"/>
                <a:gd name="connsiteY0" fmla="*/ 376800 h 753601"/>
                <a:gd name="connsiteX1" fmla="*/ 553754 w 1107510"/>
                <a:gd name="connsiteY1" fmla="*/ 0 h 753601"/>
                <a:gd name="connsiteX2" fmla="*/ 1107510 w 1107510"/>
                <a:gd name="connsiteY2" fmla="*/ 376800 h 753601"/>
                <a:gd name="connsiteX3" fmla="*/ 553754 w 1107510"/>
                <a:gd name="connsiteY3" fmla="*/ 753601 h 753601"/>
                <a:gd name="connsiteX4" fmla="*/ 0 w 1107510"/>
                <a:gd name="connsiteY4" fmla="*/ 376800 h 753601"/>
                <a:gd name="connsiteX0" fmla="*/ 0 w 1107510"/>
                <a:gd name="connsiteY0" fmla="*/ 376800 h 753601"/>
                <a:gd name="connsiteX1" fmla="*/ 553754 w 1107510"/>
                <a:gd name="connsiteY1" fmla="*/ 0 h 753601"/>
                <a:gd name="connsiteX2" fmla="*/ 1107510 w 1107510"/>
                <a:gd name="connsiteY2" fmla="*/ 376800 h 753601"/>
                <a:gd name="connsiteX3" fmla="*/ 553754 w 1107510"/>
                <a:gd name="connsiteY3" fmla="*/ 753601 h 753601"/>
                <a:gd name="connsiteX4" fmla="*/ 0 w 1107510"/>
                <a:gd name="connsiteY4" fmla="*/ 376800 h 753601"/>
                <a:gd name="connsiteX0" fmla="*/ 0 w 1107510"/>
                <a:gd name="connsiteY0" fmla="*/ 376800 h 753601"/>
                <a:gd name="connsiteX1" fmla="*/ 553754 w 1107510"/>
                <a:gd name="connsiteY1" fmla="*/ 0 h 753601"/>
                <a:gd name="connsiteX2" fmla="*/ 1107510 w 1107510"/>
                <a:gd name="connsiteY2" fmla="*/ 376800 h 753601"/>
                <a:gd name="connsiteX3" fmla="*/ 553754 w 1107510"/>
                <a:gd name="connsiteY3" fmla="*/ 753601 h 753601"/>
                <a:gd name="connsiteX4" fmla="*/ 0 w 1107510"/>
                <a:gd name="connsiteY4" fmla="*/ 376800 h 75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7510" h="753601" fill="none" extrusionOk="0">
                  <a:moveTo>
                    <a:pt x="0" y="376800"/>
                  </a:moveTo>
                  <a:cubicBezTo>
                    <a:pt x="-62156" y="185939"/>
                    <a:pt x="356229" y="93908"/>
                    <a:pt x="553754" y="0"/>
                  </a:cubicBezTo>
                  <a:cubicBezTo>
                    <a:pt x="955426" y="-59232"/>
                    <a:pt x="1186756" y="152106"/>
                    <a:pt x="1107510" y="376800"/>
                  </a:cubicBezTo>
                  <a:cubicBezTo>
                    <a:pt x="1153821" y="484288"/>
                    <a:pt x="783824" y="815968"/>
                    <a:pt x="553754" y="753601"/>
                  </a:cubicBezTo>
                  <a:cubicBezTo>
                    <a:pt x="151637" y="761833"/>
                    <a:pt x="46003" y="663168"/>
                    <a:pt x="0" y="376800"/>
                  </a:cubicBezTo>
                  <a:close/>
                </a:path>
                <a:path w="1107510" h="753601" stroke="0" extrusionOk="0">
                  <a:moveTo>
                    <a:pt x="0" y="376800"/>
                  </a:moveTo>
                  <a:cubicBezTo>
                    <a:pt x="-15757" y="74035"/>
                    <a:pt x="258425" y="30516"/>
                    <a:pt x="553754" y="0"/>
                  </a:cubicBezTo>
                  <a:cubicBezTo>
                    <a:pt x="850845" y="-49526"/>
                    <a:pt x="1064561" y="207058"/>
                    <a:pt x="1107510" y="376800"/>
                  </a:cubicBezTo>
                  <a:cubicBezTo>
                    <a:pt x="1222879" y="543591"/>
                    <a:pt x="952175" y="867512"/>
                    <a:pt x="553754" y="753601"/>
                  </a:cubicBezTo>
                  <a:cubicBezTo>
                    <a:pt x="170235" y="719183"/>
                    <a:pt x="-36609" y="606105"/>
                    <a:pt x="0" y="376800"/>
                  </a:cubicBezTo>
                  <a:close/>
                </a:path>
                <a:path w="1107510" h="753601" fill="none" stroke="0" extrusionOk="0">
                  <a:moveTo>
                    <a:pt x="0" y="376800"/>
                  </a:moveTo>
                  <a:cubicBezTo>
                    <a:pt x="-43387" y="146802"/>
                    <a:pt x="291699" y="73175"/>
                    <a:pt x="553754" y="0"/>
                  </a:cubicBezTo>
                  <a:cubicBezTo>
                    <a:pt x="937272" y="-39762"/>
                    <a:pt x="1144976" y="68311"/>
                    <a:pt x="1107510" y="376800"/>
                  </a:cubicBezTo>
                  <a:cubicBezTo>
                    <a:pt x="1184819" y="565711"/>
                    <a:pt x="922846" y="735760"/>
                    <a:pt x="553754" y="753601"/>
                  </a:cubicBezTo>
                  <a:cubicBezTo>
                    <a:pt x="156676" y="780383"/>
                    <a:pt x="61719" y="661303"/>
                    <a:pt x="0" y="376800"/>
                  </a:cubicBezTo>
                  <a:close/>
                </a:path>
                <a:path w="1107510" h="753601" fill="none" stroke="0" extrusionOk="0">
                  <a:moveTo>
                    <a:pt x="0" y="376800"/>
                  </a:moveTo>
                  <a:cubicBezTo>
                    <a:pt x="-57286" y="127817"/>
                    <a:pt x="353589" y="35963"/>
                    <a:pt x="553754" y="0"/>
                  </a:cubicBezTo>
                  <a:cubicBezTo>
                    <a:pt x="934778" y="-38295"/>
                    <a:pt x="1170090" y="149220"/>
                    <a:pt x="1107510" y="376800"/>
                  </a:cubicBezTo>
                  <a:cubicBezTo>
                    <a:pt x="1202446" y="512699"/>
                    <a:pt x="847783" y="789436"/>
                    <a:pt x="553754" y="753601"/>
                  </a:cubicBezTo>
                  <a:cubicBezTo>
                    <a:pt x="166904" y="761278"/>
                    <a:pt x="53173" y="673869"/>
                    <a:pt x="0" y="376800"/>
                  </a:cubicBezTo>
                  <a:close/>
                </a:path>
              </a:pathLst>
            </a:custGeom>
            <a:solidFill>
              <a:schemeClr val="tx1">
                <a:alpha val="90000"/>
              </a:schemeClr>
            </a:solidFill>
            <a:ln w="285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025856730">
                    <a:custGeom>
                      <a:avLst/>
                      <a:gdLst>
                        <a:gd name="connsiteX0" fmla="*/ 0 w 775777"/>
                        <a:gd name="connsiteY0" fmla="*/ 248835 h 497670"/>
                        <a:gd name="connsiteX1" fmla="*/ 387888 w 775777"/>
                        <a:gd name="connsiteY1" fmla="*/ 0 h 497670"/>
                        <a:gd name="connsiteX2" fmla="*/ 775777 w 775777"/>
                        <a:gd name="connsiteY2" fmla="*/ 248835 h 497670"/>
                        <a:gd name="connsiteX3" fmla="*/ 387888 w 775777"/>
                        <a:gd name="connsiteY3" fmla="*/ 497670 h 497670"/>
                        <a:gd name="connsiteX4" fmla="*/ 0 w 775777"/>
                        <a:gd name="connsiteY4" fmla="*/ 248835 h 497670"/>
                        <a:gd name="connsiteX0" fmla="*/ 0 w 775777"/>
                        <a:gd name="connsiteY0" fmla="*/ 248835 h 497670"/>
                        <a:gd name="connsiteX1" fmla="*/ 387888 w 775777"/>
                        <a:gd name="connsiteY1" fmla="*/ 0 h 497670"/>
                        <a:gd name="connsiteX2" fmla="*/ 775777 w 775777"/>
                        <a:gd name="connsiteY2" fmla="*/ 248835 h 497670"/>
                        <a:gd name="connsiteX3" fmla="*/ 387888 w 775777"/>
                        <a:gd name="connsiteY3" fmla="*/ 497670 h 497670"/>
                        <a:gd name="connsiteX4" fmla="*/ 0 w 775777"/>
                        <a:gd name="connsiteY4" fmla="*/ 248835 h 4976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5777" h="497670" fill="none" extrusionOk="0">
                          <a:moveTo>
                            <a:pt x="0" y="248835"/>
                          </a:moveTo>
                          <a:cubicBezTo>
                            <a:pt x="-38909" y="121591"/>
                            <a:pt x="216798" y="35548"/>
                            <a:pt x="387888" y="0"/>
                          </a:cubicBezTo>
                          <a:cubicBezTo>
                            <a:pt x="649924" y="-28047"/>
                            <a:pt x="818663" y="102881"/>
                            <a:pt x="775777" y="248835"/>
                          </a:cubicBezTo>
                          <a:cubicBezTo>
                            <a:pt x="802446" y="331448"/>
                            <a:pt x="556705" y="533073"/>
                            <a:pt x="387888" y="497670"/>
                          </a:cubicBezTo>
                          <a:cubicBezTo>
                            <a:pt x="120872" y="501949"/>
                            <a:pt x="28858" y="432674"/>
                            <a:pt x="0" y="248835"/>
                          </a:cubicBezTo>
                          <a:close/>
                        </a:path>
                        <a:path w="775777" h="497670" stroke="0" extrusionOk="0">
                          <a:moveTo>
                            <a:pt x="0" y="248835"/>
                          </a:moveTo>
                          <a:cubicBezTo>
                            <a:pt x="-7039" y="65728"/>
                            <a:pt x="191332" y="8645"/>
                            <a:pt x="387888" y="0"/>
                          </a:cubicBezTo>
                          <a:cubicBezTo>
                            <a:pt x="598973" y="-25886"/>
                            <a:pt x="764521" y="112398"/>
                            <a:pt x="775777" y="248835"/>
                          </a:cubicBezTo>
                          <a:cubicBezTo>
                            <a:pt x="831754" y="370094"/>
                            <a:pt x="635917" y="532785"/>
                            <a:pt x="387888" y="497670"/>
                          </a:cubicBezTo>
                          <a:cubicBezTo>
                            <a:pt x="149574" y="490304"/>
                            <a:pt x="-17202" y="397832"/>
                            <a:pt x="0" y="248835"/>
                          </a:cubicBezTo>
                          <a:close/>
                        </a:path>
                        <a:path w="775777" h="497670" fill="none" stroke="0" extrusionOk="0">
                          <a:moveTo>
                            <a:pt x="0" y="248835"/>
                          </a:moveTo>
                          <a:cubicBezTo>
                            <a:pt x="-34703" y="83894"/>
                            <a:pt x="210448" y="20972"/>
                            <a:pt x="387888" y="0"/>
                          </a:cubicBezTo>
                          <a:cubicBezTo>
                            <a:pt x="656953" y="-910"/>
                            <a:pt x="801411" y="80543"/>
                            <a:pt x="775777" y="248835"/>
                          </a:cubicBezTo>
                          <a:cubicBezTo>
                            <a:pt x="831295" y="357288"/>
                            <a:pt x="613094" y="502834"/>
                            <a:pt x="387888" y="497670"/>
                          </a:cubicBezTo>
                          <a:cubicBezTo>
                            <a:pt x="112240" y="506654"/>
                            <a:pt x="31484" y="435507"/>
                            <a:pt x="0" y="248835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b="1" kern="120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City</a:t>
              </a:r>
              <a:endParaRPr lang="en-GB" sz="110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57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61EB408-4D0A-4F27-808B-B8D5375574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144" r="4438"/>
          <a:stretch/>
        </p:blipFill>
        <p:spPr>
          <a:xfrm rot="-10800000">
            <a:off x="-163" y="-94"/>
            <a:ext cx="7560000" cy="1069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06797F7-00B4-4176-8E2B-165695FD7304}"/>
              </a:ext>
            </a:extLst>
          </p:cNvPr>
          <p:cNvSpPr/>
          <p:nvPr/>
        </p:nvSpPr>
        <p:spPr>
          <a:xfrm>
            <a:off x="0" y="0"/>
            <a:ext cx="7559675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71082D-040B-4DBE-B43B-74E226E2D71D}"/>
              </a:ext>
            </a:extLst>
          </p:cNvPr>
          <p:cNvSpPr txBox="1"/>
          <p:nvPr/>
        </p:nvSpPr>
        <p:spPr>
          <a:xfrm>
            <a:off x="360000" y="116111"/>
            <a:ext cx="386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60"/>
              </a:spcBef>
              <a:spcAft>
                <a:spcPts val="0"/>
              </a:spcAft>
            </a:pPr>
            <a:r>
              <a:rPr lang="en-US" sz="1400" b="1">
                <a:solidFill>
                  <a:schemeClr val="bg1"/>
                </a:solidFill>
              </a:rPr>
              <a:t>Media Discourse Foresight Guide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FD05-3D95-4724-97D1-C8955190845C}"/>
              </a:ext>
            </a:extLst>
          </p:cNvPr>
          <p:cNvSpPr/>
          <p:nvPr/>
        </p:nvSpPr>
        <p:spPr>
          <a:xfrm>
            <a:off x="-1" y="10223813"/>
            <a:ext cx="7559675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03FF25C-89BC-4C57-BC4F-69EB00D5F7F9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360000" y="10295394"/>
            <a:ext cx="3860800" cy="324836"/>
            <a:chOff x="360000" y="10295394"/>
            <a:chExt cx="3860800" cy="3248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9EDDA1-CD02-4DA9-983E-F7CA10E20551}"/>
                </a:ext>
              </a:extLst>
            </p:cNvPr>
            <p:cNvSpPr txBox="1">
              <a:spLocks noGrp="1"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7150" y="10319313"/>
              <a:ext cx="2893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460"/>
                </a:spcBef>
                <a:spcAft>
                  <a:spcPts val="0"/>
                </a:spcAft>
              </a:pPr>
              <a:r>
                <a:rPr lang="en-US" sz="1200">
                  <a:solidFill>
                    <a:schemeClr val="bg1"/>
                  </a:solidFill>
                </a:rPr>
                <a:t>| </a:t>
              </a:r>
              <a:r>
                <a:rPr lang="en-US" sz="1200" b="1">
                  <a:solidFill>
                    <a:schemeClr val="bg1"/>
                  </a:solidFill>
                </a:rPr>
                <a:t>Media Discourse Foresight Guide</a:t>
              </a:r>
              <a:endParaRPr lang="en-GB" sz="1200" b="1">
                <a:solidFill>
                  <a:schemeClr val="bg1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6893B6-32E2-4D3D-BFA9-E7F726A411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10295394"/>
              <a:ext cx="1039474" cy="324836"/>
            </a:xfrm>
            <a:prstGeom prst="rect">
              <a:avLst/>
            </a:prstGeom>
          </p:spPr>
        </p:pic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3B547EE-FEA4-4C18-9522-7E2D2A909E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1533453"/>
              </p:ext>
            </p:extLst>
          </p:nvPr>
        </p:nvGraphicFramePr>
        <p:xfrm>
          <a:off x="431837" y="720000"/>
          <a:ext cx="6696000" cy="4896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68463">
                  <a:extLst>
                    <a:ext uri="{9D8B030D-6E8A-4147-A177-3AD203B41FA5}">
                      <a16:colId xmlns:a16="http://schemas.microsoft.com/office/drawing/2014/main" val="4054890311"/>
                    </a:ext>
                  </a:extLst>
                </a:gridCol>
                <a:gridCol w="4727537">
                  <a:extLst>
                    <a:ext uri="{9D8B030D-6E8A-4147-A177-3AD203B41FA5}">
                      <a16:colId xmlns:a16="http://schemas.microsoft.com/office/drawing/2014/main" val="3223637849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RESEARCHER REFLECTIONS</a:t>
                      </a:r>
                      <a:endParaRPr lang="en-GB" sz="1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4213388"/>
                  </a:ext>
                </a:extLst>
              </a:tr>
              <a:tr h="4536000"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u="none" strike="noStrike">
                          <a:effectLst/>
                        </a:rPr>
                        <a:t>What are your reflections on the findings from this sense-making session?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You should include the following in your response:</a:t>
                      </a:r>
                    </a:p>
                    <a:p>
                      <a:pPr marL="171450" indent="-17145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Overall learnings you have taken from it</a:t>
                      </a:r>
                    </a:p>
                    <a:p>
                      <a:pPr marL="171450" indent="-17145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Your understandings of the socio-political context that are pertinent to the contents of this report</a:t>
                      </a:r>
                    </a:p>
                    <a:p>
                      <a:pPr marL="171450" indent="-17145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How the citizens’ readings of the media content relate to OR are different to your own discourse analysis – explain why you think this is.</a:t>
                      </a:r>
                    </a:p>
                    <a:p>
                      <a:pPr marL="171450" indent="-171450"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Any other pertinent information not captured elsewhere in this report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Approximately 300 - 500 words.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</a:p>
                    <a:p>
                      <a:pPr algn="l" fontAlgn="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2297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2219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ECFF2752E91F4697328BB50938CB7B" ma:contentTypeVersion="12" ma:contentTypeDescription="Create a new document." ma:contentTypeScope="" ma:versionID="4c3b7e2393376e44e28bc5ca8ca2286e">
  <xsd:schema xmlns:xsd="http://www.w3.org/2001/XMLSchema" xmlns:xs="http://www.w3.org/2001/XMLSchema" xmlns:p="http://schemas.microsoft.com/office/2006/metadata/properties" xmlns:ns2="d6485213-0b36-4a46-b669-815c22517823" xmlns:ns3="9af45b3e-bb1f-475e-b069-273074ab15bf" targetNamespace="http://schemas.microsoft.com/office/2006/metadata/properties" ma:root="true" ma:fieldsID="17ea8792d51225da3f254400c9478110" ns2:_="" ns3:_="">
    <xsd:import namespace="d6485213-0b36-4a46-b669-815c22517823"/>
    <xsd:import namespace="9af45b3e-bb1f-475e-b069-273074ab15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485213-0b36-4a46-b669-815c225178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45b3e-bb1f-475e-b069-273074ab15b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530642-FFD9-40ED-8227-ED39C68B2B18}">
  <ds:schemaRefs>
    <ds:schemaRef ds:uri="9af45b3e-bb1f-475e-b069-273074ab15bf"/>
    <ds:schemaRef ds:uri="d6485213-0b36-4a46-b669-815c2251782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36C61D1-890B-4CC0-937B-357FAD3DFEDC}">
  <ds:schemaRefs>
    <ds:schemaRef ds:uri="9af45b3e-bb1f-475e-b069-273074ab15bf"/>
    <ds:schemaRef ds:uri="d6485213-0b36-4a46-b669-815c2251782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E5AA97B-23F0-4ACE-A900-9D1D57A199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402</Words>
  <Application>Microsoft Macintosh PowerPoint</Application>
  <PresentationFormat>Custom</PresentationFormat>
  <Paragraphs>106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D5.1 Media Discourse Foresight Guide</dc:title>
  <dc:creator>Trang Nguyen</dc:creator>
  <cp:lastModifiedBy>Hayley Trowbridge</cp:lastModifiedBy>
  <cp:revision>16</cp:revision>
  <cp:lastPrinted>2021-07-23T07:43:31Z</cp:lastPrinted>
  <dcterms:created xsi:type="dcterms:W3CDTF">2021-06-11T10:44:34Z</dcterms:created>
  <dcterms:modified xsi:type="dcterms:W3CDTF">2021-09-09T08:38:41Z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0x0101009AECFF2752E91F4697328BB50938CB7B</vt:lpwstr>
  </property>
</Properties>
</file>