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4"/>
  </p:sldMasterIdLst>
  <p:notesMasterIdLst>
    <p:notesMasterId r:id="rId6"/>
  </p:notesMasterIdLst>
  <p:sldIdLst>
    <p:sldId id="340" r:id="rId5"/>
  </p:sldIdLst>
  <p:sldSz cx="7559675" cy="1069181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arah Henderson" initials="SH" lastIdx="7" clrIdx="6">
    <p:extLst>
      <p:ext uri="{19B8F6BF-5375-455C-9EA6-DF929625EA0E}">
        <p15:presenceInfo xmlns:p15="http://schemas.microsoft.com/office/powerpoint/2012/main" userId="8c71b8eda06f9807" providerId="Windows Live"/>
      </p:ext>
    </p:extLst>
  </p:cmAuthor>
  <p:cmAuthor id="1" name="Trang Nguyen" initials="TN" lastIdx="34" clrIdx="0">
    <p:extLst>
      <p:ext uri="{19B8F6BF-5375-455C-9EA6-DF929625EA0E}">
        <p15:presenceInfo xmlns:p15="http://schemas.microsoft.com/office/powerpoint/2012/main" userId="S::trnguyen@uef.fi::d5280366-562c-4cf0-bb7c-ae974c00dcff" providerId="AD"/>
      </p:ext>
    </p:extLst>
  </p:cmAuthor>
  <p:cmAuthor id="8" name="Hayley Trowbridge" initials="HT [2]" lastIdx="4" clrIdx="7">
    <p:extLst>
      <p:ext uri="{19B8F6BF-5375-455C-9EA6-DF929625EA0E}">
        <p15:presenceInfo xmlns:p15="http://schemas.microsoft.com/office/powerpoint/2012/main" userId="57ad90d6cbb042bb" providerId="Windows Live"/>
      </p:ext>
    </p:extLst>
  </p:cmAuthor>
  <p:cmAuthor id="2" name="Guest User" initials="GU" lastIdx="7" clrIdx="1">
    <p:extLst>
      <p:ext uri="{19B8F6BF-5375-455C-9EA6-DF929625EA0E}">
        <p15:presenceInfo xmlns:p15="http://schemas.microsoft.com/office/powerpoint/2012/main" userId="S::urn:spo:anon#e295d3b54a41dccf79cf51fc30223e07825865f4c8ec341ec316e4ebcaae4e36::" providerId="AD"/>
      </p:ext>
    </p:extLst>
  </p:cmAuthor>
  <p:cmAuthor id="3" name="Guest User" initials="GU [2]" lastIdx="1" clrIdx="2">
    <p:extLst>
      <p:ext uri="{19B8F6BF-5375-455C-9EA6-DF929625EA0E}">
        <p15:presenceInfo xmlns:p15="http://schemas.microsoft.com/office/powerpoint/2012/main" userId="S::urn:spo:anon#5255dc26cd547c7991fca30facf776d32b3f7778c758d74f9848ee1c1be7d208::" providerId="AD"/>
      </p:ext>
    </p:extLst>
  </p:cmAuthor>
  <p:cmAuthor id="4" name="Guest User" initials="GU [3]" lastIdx="10" clrIdx="3">
    <p:extLst>
      <p:ext uri="{19B8F6BF-5375-455C-9EA6-DF929625EA0E}">
        <p15:presenceInfo xmlns:p15="http://schemas.microsoft.com/office/powerpoint/2012/main" userId="S::urn:spo:anon#c83150464e2bf34a20c349c621009c02417003a2285cbc20106be13216004797::" providerId="AD"/>
      </p:ext>
    </p:extLst>
  </p:cmAuthor>
  <p:cmAuthor id="5" name="Hayley Trowbridge" initials="HT" lastIdx="22" clrIdx="4">
    <p:extLst>
      <p:ext uri="{19B8F6BF-5375-455C-9EA6-DF929625EA0E}">
        <p15:presenceInfo xmlns:p15="http://schemas.microsoft.com/office/powerpoint/2012/main" userId="S::hayley_peoplesvoicemedia.co.uk#ext#@studentuef.onmicrosoft.com::8d2bff5c-ea5f-4b46-8a64-c5e88909eaa7" providerId="AD"/>
      </p:ext>
    </p:extLst>
  </p:cmAuthor>
  <p:cmAuthor id="6" name="Stanislaw Domaniewski" initials="SD" lastIdx="28" clrIdx="5">
    <p:extLst>
      <p:ext uri="{19B8F6BF-5375-455C-9EA6-DF929625EA0E}">
        <p15:presenceInfo xmlns:p15="http://schemas.microsoft.com/office/powerpoint/2012/main" userId="S::stanido@uef.fi::b5dda27c-b2bb-4324-a53f-13ab270e7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08A"/>
    <a:srgbClr val="00ADEE"/>
    <a:srgbClr val="F6921E"/>
    <a:srgbClr val="8BC53F"/>
    <a:srgbClr val="EE4036"/>
    <a:srgbClr val="00A5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92" autoAdjust="0"/>
    <p:restoredTop sz="94615"/>
  </p:normalViewPr>
  <p:slideViewPr>
    <p:cSldViewPr snapToGrid="0">
      <p:cViewPr varScale="1">
        <p:scale>
          <a:sx n="68" d="100"/>
          <a:sy n="68" d="100"/>
        </p:scale>
        <p:origin x="2704"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3867ED5C-84E8-4C58-A663-0D23F0ECB3D1}" type="datetimeFigureOut">
              <a:rPr lang="en-GB" smtClean="0"/>
              <a:t>09/09/2021</a:t>
            </a:fld>
            <a:endParaRPr lang="en-GB"/>
          </a:p>
        </p:txBody>
      </p:sp>
      <p:sp>
        <p:nvSpPr>
          <p:cNvPr id="4" name="Slide Image Placeholder 3"/>
          <p:cNvSpPr>
            <a:spLocks noGrp="1" noRot="1" noChangeAspect="1"/>
          </p:cNvSpPr>
          <p:nvPr>
            <p:ph type="sldImg" idx="2"/>
          </p:nvPr>
        </p:nvSpPr>
        <p:spPr>
          <a:xfrm>
            <a:off x="2157413" y="1233488"/>
            <a:ext cx="2354262"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056F4EFF-5282-49E0-AF7B-27210D1EB90A}" type="slidenum">
              <a:rPr lang="en-GB" smtClean="0"/>
              <a:t>‹#›</a:t>
            </a:fld>
            <a:endParaRPr lang="en-GB"/>
          </a:p>
        </p:txBody>
      </p:sp>
    </p:spTree>
    <p:extLst>
      <p:ext uri="{BB962C8B-B14F-4D97-AF65-F5344CB8AC3E}">
        <p14:creationId xmlns:p14="http://schemas.microsoft.com/office/powerpoint/2010/main" val="244648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6F4EFF-5282-49E0-AF7B-27210D1EB90A}" type="slidenum">
              <a:rPr lang="en-GB" smtClean="0"/>
              <a:t>1</a:t>
            </a:fld>
            <a:endParaRPr lang="en-GB"/>
          </a:p>
        </p:txBody>
      </p:sp>
    </p:spTree>
    <p:extLst>
      <p:ext uri="{BB962C8B-B14F-4D97-AF65-F5344CB8AC3E}">
        <p14:creationId xmlns:p14="http://schemas.microsoft.com/office/powerpoint/2010/main" val="1585354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p>
        </p:txBody>
      </p:sp>
      <p:sp>
        <p:nvSpPr>
          <p:cNvPr id="4" name="Date Placeholder 3"/>
          <p:cNvSpPr>
            <a:spLocks noGrp="1"/>
          </p:cNvSpPr>
          <p:nvPr>
            <p:ph type="dt" sz="half" idx="10"/>
          </p:nvPr>
        </p:nvSpPr>
        <p:spPr/>
        <p:txBody>
          <a:bodyPr/>
          <a:lstStyle/>
          <a:p>
            <a:fld id="{E31AB328-D447-4B0D-9785-E007FDEAD7E7}"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51459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A12790-1898-46D2-BFF6-4664171078D2}"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642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C23A74-F926-4C56-BFFF-84EA30BC3D86}"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5619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D87111-2881-4D52-BA7B-770C6CA2567D}"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403347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B4CDB8-30F1-4601-8050-8FA118BA74A1}"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452991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00FE7D-39D7-4A70-A4BA-04B9D05A7A3F}"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39110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C5614F-D1C4-4E76-AC2A-262A56E239CC}" type="datetime1">
              <a:rPr lang="en-GB" smtClean="0"/>
              <a:t>09/09/2021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09556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A5AE66-7917-4369-B930-706B59580D9F}" type="datetime1">
              <a:rPr lang="en-GB" smtClean="0"/>
              <a:t>09/09/2021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63209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861A6-CE68-4FB4-96C1-230BE0782A0A}" type="datetime1">
              <a:rPr lang="en-GB" smtClean="0"/>
              <a:t>09/09/2021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17071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394F58FD-7E17-4992-8848-86B742918844}"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353064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B65E1777-2C37-4371-9D99-6501D7C0AF35}"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3490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7B64F58-52BA-4453-AF28-5874E28C872F}" type="datetime1">
              <a:rPr lang="en-GB" smtClean="0"/>
              <a:t>09/09/2021</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DF92302-AF5E-4C26-BF1A-1E0ADB3C276D}" type="slidenum">
              <a:rPr lang="en-GB" smtClean="0"/>
              <a:t>‹#›</a:t>
            </a:fld>
            <a:endParaRPr lang="en-GB"/>
          </a:p>
        </p:txBody>
      </p:sp>
    </p:spTree>
    <p:extLst>
      <p:ext uri="{BB962C8B-B14F-4D97-AF65-F5344CB8AC3E}">
        <p14:creationId xmlns:p14="http://schemas.microsoft.com/office/powerpoint/2010/main" val="837644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12" name="TextBox 11">
            <a:extLst>
              <a:ext uri="{FF2B5EF4-FFF2-40B4-BE49-F238E27FC236}">
                <a16:creationId xmlns:a16="http://schemas.microsoft.com/office/drawing/2014/main" id="{CA2FF083-4C3D-41C9-8546-9A32538A8345}"/>
              </a:ext>
            </a:extLst>
          </p:cNvPr>
          <p:cNvSpPr txBox="1"/>
          <p:nvPr/>
        </p:nvSpPr>
        <p:spPr>
          <a:xfrm>
            <a:off x="359837" y="720000"/>
            <a:ext cx="6840000" cy="6817251"/>
          </a:xfrm>
          <a:prstGeom prst="rect">
            <a:avLst/>
          </a:prstGeom>
          <a:noFill/>
        </p:spPr>
        <p:txBody>
          <a:bodyPr wrap="square" lIns="91440" tIns="45720" rIns="91440" bIns="45720" anchor="t">
            <a:spAutoFit/>
          </a:bodyPr>
          <a:lstStyle/>
          <a:p>
            <a:pPr algn="just">
              <a:spcAft>
                <a:spcPts val="1200"/>
              </a:spcAft>
            </a:pPr>
            <a:r>
              <a:rPr lang="en-GB" sz="1400" b="1" dirty="0">
                <a:solidFill>
                  <a:srgbClr val="EB008A"/>
                </a:solidFill>
                <a:effectLst>
                  <a:outerShdw blurRad="38100" dist="38100" dir="2700000" algn="tl">
                    <a:srgbClr val="000000">
                      <a:alpha val="43137"/>
                    </a:srgbClr>
                  </a:outerShdw>
                </a:effectLst>
              </a:rPr>
              <a:t>Collective sense-making example consent form </a:t>
            </a:r>
          </a:p>
          <a:p>
            <a:pPr algn="just"/>
            <a:r>
              <a:rPr lang="en-GB" sz="1200" b="1" dirty="0"/>
              <a:t>About </a:t>
            </a:r>
            <a:r>
              <a:rPr lang="en-US" sz="1200" b="1" dirty="0">
                <a:solidFill>
                  <a:srgbClr val="1B75BB"/>
                </a:solidFill>
                <a:effectLst>
                  <a:outerShdw blurRad="38100" dist="38100" dir="2700000" algn="tl">
                    <a:srgbClr val="000000">
                      <a:alpha val="43137"/>
                    </a:srgbClr>
                  </a:outerShdw>
                </a:effectLst>
              </a:rPr>
              <a:t>E</a:t>
            </a:r>
            <a:r>
              <a:rPr lang="en-US" sz="1200" b="1" dirty="0">
                <a:solidFill>
                  <a:srgbClr val="EE4036"/>
                </a:solidFill>
                <a:effectLst>
                  <a:outerShdw blurRad="38100" dist="38100" dir="2700000" algn="tl">
                    <a:srgbClr val="000000">
                      <a:alpha val="43137"/>
                    </a:srgbClr>
                  </a:outerShdw>
                </a:effectLst>
              </a:rPr>
              <a:t>U</a:t>
            </a:r>
            <a:r>
              <a:rPr lang="en-US" sz="1200" b="1" dirty="0">
                <a:solidFill>
                  <a:srgbClr val="652D90"/>
                </a:solidFill>
                <a:effectLst>
                  <a:outerShdw blurRad="38100" dist="38100" dir="2700000" algn="tl">
                    <a:srgbClr val="000000">
                      <a:alpha val="43137"/>
                    </a:srgbClr>
                  </a:outerShdw>
                </a:effectLst>
              </a:rPr>
              <a:t>A</a:t>
            </a:r>
            <a:r>
              <a:rPr lang="en-US" sz="1200" b="1" dirty="0">
                <a:solidFill>
                  <a:srgbClr val="00A551"/>
                </a:solidFill>
                <a:effectLst>
                  <a:outerShdw blurRad="38100" dist="38100" dir="2700000" algn="tl">
                    <a:srgbClr val="000000">
                      <a:alpha val="43137"/>
                    </a:srgbClr>
                  </a:outerShdw>
                </a:effectLst>
              </a:rPr>
              <a:t>R</a:t>
            </a:r>
            <a:r>
              <a:rPr lang="en-US" sz="1200" b="1" dirty="0">
                <a:solidFill>
                  <a:srgbClr val="EB008A"/>
                </a:solidFill>
                <a:effectLst>
                  <a:outerShdw blurRad="38100" dist="38100" dir="2700000" algn="tl">
                    <a:srgbClr val="000000">
                      <a:alpha val="43137"/>
                    </a:srgbClr>
                  </a:outerShdw>
                </a:effectLst>
              </a:rPr>
              <a:t>E</a:t>
            </a:r>
            <a:r>
              <a:rPr lang="en-US" sz="1200" b="1" dirty="0">
                <a:solidFill>
                  <a:srgbClr val="00ADEE"/>
                </a:solidFill>
                <a:effectLst>
                  <a:outerShdw blurRad="38100" dist="38100" dir="2700000" algn="tl">
                    <a:srgbClr val="000000">
                      <a:alpha val="43137"/>
                    </a:srgbClr>
                  </a:outerShdw>
                </a:effectLst>
              </a:rPr>
              <a:t>N</a:t>
            </a:r>
            <a:r>
              <a:rPr lang="en-US" sz="1200" b="1" dirty="0">
                <a:solidFill>
                  <a:srgbClr val="F6921E"/>
                </a:solidFill>
                <a:effectLst>
                  <a:outerShdw blurRad="38100" dist="38100" dir="2700000" algn="tl">
                    <a:srgbClr val="000000">
                      <a:alpha val="43137"/>
                    </a:srgbClr>
                  </a:outerShdw>
                </a:effectLst>
              </a:rPr>
              <a:t>A</a:t>
            </a:r>
            <a:r>
              <a:rPr lang="en-US" sz="1200" b="1" dirty="0">
                <a:solidFill>
                  <a:srgbClr val="8BC53F"/>
                </a:solidFill>
                <a:effectLst>
                  <a:outerShdw blurRad="38100" dist="38100" dir="2700000" algn="tl">
                    <a:srgbClr val="000000">
                      <a:alpha val="43137"/>
                    </a:srgbClr>
                  </a:outerShdw>
                </a:effectLst>
              </a:rPr>
              <a:t>S</a:t>
            </a:r>
            <a:r>
              <a:rPr lang="en-GB" sz="1200" b="1" dirty="0"/>
              <a:t> and your participation in the ‘Sense</a:t>
            </a:r>
          </a:p>
          <a:p>
            <a:pPr algn="just">
              <a:spcAft>
                <a:spcPts val="600"/>
              </a:spcAft>
            </a:pPr>
            <a:r>
              <a:rPr lang="en-GB" sz="1200" b="1" dirty="0"/>
              <a:t>-Making Workshop (WP5)’</a:t>
            </a:r>
          </a:p>
          <a:p>
            <a:pPr algn="just">
              <a:spcAft>
                <a:spcPts val="600"/>
              </a:spcAft>
            </a:pPr>
            <a:r>
              <a:rPr lang="en-GB" sz="1200" dirty="0"/>
              <a:t>We ask for your participation in the </a:t>
            </a:r>
            <a:r>
              <a:rPr lang="en-US" sz="1200" b="1" dirty="0">
                <a:solidFill>
                  <a:srgbClr val="1B75BB"/>
                </a:solidFill>
                <a:effectLst>
                  <a:outerShdw blurRad="38100" dist="38100" dir="2700000" algn="tl">
                    <a:srgbClr val="000000">
                      <a:alpha val="43137"/>
                    </a:srgbClr>
                  </a:outerShdw>
                </a:effectLst>
              </a:rPr>
              <a:t>E</a:t>
            </a:r>
            <a:r>
              <a:rPr lang="en-US" sz="1200" b="1" dirty="0">
                <a:solidFill>
                  <a:srgbClr val="EE4036"/>
                </a:solidFill>
                <a:effectLst>
                  <a:outerShdw blurRad="38100" dist="38100" dir="2700000" algn="tl">
                    <a:srgbClr val="000000">
                      <a:alpha val="43137"/>
                    </a:srgbClr>
                  </a:outerShdw>
                </a:effectLst>
              </a:rPr>
              <a:t>U</a:t>
            </a:r>
            <a:r>
              <a:rPr lang="en-US" sz="1200" b="1" dirty="0">
                <a:solidFill>
                  <a:srgbClr val="652D90"/>
                </a:solidFill>
                <a:effectLst>
                  <a:outerShdw blurRad="38100" dist="38100" dir="2700000" algn="tl">
                    <a:srgbClr val="000000">
                      <a:alpha val="43137"/>
                    </a:srgbClr>
                  </a:outerShdw>
                </a:effectLst>
              </a:rPr>
              <a:t>A</a:t>
            </a:r>
            <a:r>
              <a:rPr lang="en-US" sz="1200" b="1" dirty="0">
                <a:solidFill>
                  <a:srgbClr val="00A551"/>
                </a:solidFill>
                <a:effectLst>
                  <a:outerShdw blurRad="38100" dist="38100" dir="2700000" algn="tl">
                    <a:srgbClr val="000000">
                      <a:alpha val="43137"/>
                    </a:srgbClr>
                  </a:outerShdw>
                </a:effectLst>
              </a:rPr>
              <a:t>R</a:t>
            </a:r>
            <a:r>
              <a:rPr lang="en-US" sz="1200" b="1" dirty="0">
                <a:solidFill>
                  <a:srgbClr val="EB008A"/>
                </a:solidFill>
                <a:effectLst>
                  <a:outerShdw blurRad="38100" dist="38100" dir="2700000" algn="tl">
                    <a:srgbClr val="000000">
                      <a:alpha val="43137"/>
                    </a:srgbClr>
                  </a:outerShdw>
                </a:effectLst>
              </a:rPr>
              <a:t>E</a:t>
            </a:r>
            <a:r>
              <a:rPr lang="en-US" sz="1200" b="1" dirty="0">
                <a:solidFill>
                  <a:srgbClr val="00ADEE"/>
                </a:solidFill>
                <a:effectLst>
                  <a:outerShdw blurRad="38100" dist="38100" dir="2700000" algn="tl">
                    <a:srgbClr val="000000">
                      <a:alpha val="43137"/>
                    </a:srgbClr>
                  </a:outerShdw>
                </a:effectLst>
              </a:rPr>
              <a:t>N</a:t>
            </a:r>
            <a:r>
              <a:rPr lang="en-US" sz="1200" b="1" dirty="0">
                <a:solidFill>
                  <a:srgbClr val="F6921E"/>
                </a:solidFill>
                <a:effectLst>
                  <a:outerShdw blurRad="38100" dist="38100" dir="2700000" algn="tl">
                    <a:srgbClr val="000000">
                      <a:alpha val="43137"/>
                    </a:srgbClr>
                  </a:outerShdw>
                </a:effectLst>
              </a:rPr>
              <a:t>A</a:t>
            </a:r>
            <a:r>
              <a:rPr lang="en-US" sz="1200" b="1" dirty="0">
                <a:solidFill>
                  <a:srgbClr val="8BC53F"/>
                </a:solidFill>
                <a:effectLst>
                  <a:outerShdw blurRad="38100" dist="38100" dir="2700000" algn="tl">
                    <a:srgbClr val="000000">
                      <a:alpha val="43137"/>
                    </a:srgbClr>
                  </a:outerShdw>
                </a:effectLst>
              </a:rPr>
              <a:t>S</a:t>
            </a:r>
            <a:r>
              <a:rPr lang="en-GB" sz="1200" dirty="0"/>
              <a:t> "Cities as Arenas of Political Innovation in the Strengthening of Deliberative and Participatory Democracy" research project, funded by the European Commission under the Horizon 2020 program (grant agreement no 959420). In this project we join citizens, activists, community-led initiatives, local administration and scientific and practice-based experts in order to investigate the ways in which social movements coupled with local government reform initiatives create momentum for political change that include more inclusive and participatory forms of governance. Any data and information gathered in the research project may be shared between the consortium partners and eventually be published.</a:t>
            </a:r>
          </a:p>
          <a:p>
            <a:pPr algn="just">
              <a:spcAft>
                <a:spcPts val="600"/>
              </a:spcAft>
            </a:pPr>
            <a:r>
              <a:rPr lang="en-GB" sz="1200" dirty="0"/>
              <a:t>If you have any concerns related to this or your participation in it, you may contact </a:t>
            </a:r>
            <a:r>
              <a:rPr lang="en-US" sz="1200" b="1" dirty="0">
                <a:solidFill>
                  <a:srgbClr val="1B75BB"/>
                </a:solidFill>
                <a:effectLst>
                  <a:outerShdw blurRad="38100" dist="38100" dir="2700000" algn="tl">
                    <a:srgbClr val="000000">
                      <a:alpha val="43137"/>
                    </a:srgbClr>
                  </a:outerShdw>
                </a:effectLst>
              </a:rPr>
              <a:t>E</a:t>
            </a:r>
            <a:r>
              <a:rPr lang="en-US" sz="1200" b="1" dirty="0">
                <a:solidFill>
                  <a:srgbClr val="EE4036"/>
                </a:solidFill>
                <a:effectLst>
                  <a:outerShdw blurRad="38100" dist="38100" dir="2700000" algn="tl">
                    <a:srgbClr val="000000">
                      <a:alpha val="43137"/>
                    </a:srgbClr>
                  </a:outerShdw>
                </a:effectLst>
              </a:rPr>
              <a:t>U</a:t>
            </a:r>
            <a:r>
              <a:rPr lang="en-US" sz="1200" b="1" dirty="0">
                <a:solidFill>
                  <a:srgbClr val="652D90"/>
                </a:solidFill>
                <a:effectLst>
                  <a:outerShdw blurRad="38100" dist="38100" dir="2700000" algn="tl">
                    <a:srgbClr val="000000">
                      <a:alpha val="43137"/>
                    </a:srgbClr>
                  </a:outerShdw>
                </a:effectLst>
              </a:rPr>
              <a:t>A</a:t>
            </a:r>
            <a:r>
              <a:rPr lang="en-US" sz="1200" b="1" dirty="0">
                <a:solidFill>
                  <a:srgbClr val="00A551"/>
                </a:solidFill>
                <a:effectLst>
                  <a:outerShdw blurRad="38100" dist="38100" dir="2700000" algn="tl">
                    <a:srgbClr val="000000">
                      <a:alpha val="43137"/>
                    </a:srgbClr>
                  </a:outerShdw>
                </a:effectLst>
              </a:rPr>
              <a:t>R</a:t>
            </a:r>
            <a:r>
              <a:rPr lang="en-US" sz="1200" b="1" dirty="0">
                <a:solidFill>
                  <a:srgbClr val="EB008A"/>
                </a:solidFill>
                <a:effectLst>
                  <a:outerShdw blurRad="38100" dist="38100" dir="2700000" algn="tl">
                    <a:srgbClr val="000000">
                      <a:alpha val="43137"/>
                    </a:srgbClr>
                  </a:outerShdw>
                </a:effectLst>
              </a:rPr>
              <a:t>E</a:t>
            </a:r>
            <a:r>
              <a:rPr lang="en-US" sz="1200" b="1" dirty="0">
                <a:solidFill>
                  <a:srgbClr val="00ADEE"/>
                </a:solidFill>
                <a:effectLst>
                  <a:outerShdw blurRad="38100" dist="38100" dir="2700000" algn="tl">
                    <a:srgbClr val="000000">
                      <a:alpha val="43137"/>
                    </a:srgbClr>
                  </a:outerShdw>
                </a:effectLst>
              </a:rPr>
              <a:t>N</a:t>
            </a:r>
            <a:r>
              <a:rPr lang="en-US" sz="1200" b="1" dirty="0">
                <a:solidFill>
                  <a:srgbClr val="F6921E"/>
                </a:solidFill>
                <a:effectLst>
                  <a:outerShdw blurRad="38100" dist="38100" dir="2700000" algn="tl">
                    <a:srgbClr val="000000">
                      <a:alpha val="43137"/>
                    </a:srgbClr>
                  </a:outerShdw>
                </a:effectLst>
              </a:rPr>
              <a:t>A</a:t>
            </a:r>
            <a:r>
              <a:rPr lang="en-US" sz="1200" b="1" dirty="0">
                <a:solidFill>
                  <a:srgbClr val="8BC53F"/>
                </a:solidFill>
                <a:effectLst>
                  <a:outerShdw blurRad="38100" dist="38100" dir="2700000" algn="tl">
                    <a:srgbClr val="000000">
                      <a:alpha val="43137"/>
                    </a:srgbClr>
                  </a:outerShdw>
                </a:effectLst>
              </a:rPr>
              <a:t>S</a:t>
            </a:r>
            <a:r>
              <a:rPr lang="en-GB" sz="1200" dirty="0"/>
              <a:t> project coordinator Stan Domaniewski at the University of Eastern Finland at: stanislaw.domaniewski@uef.fi.</a:t>
            </a:r>
          </a:p>
          <a:p>
            <a:pPr algn="just">
              <a:spcAft>
                <a:spcPts val="600"/>
              </a:spcAft>
            </a:pPr>
            <a:endParaRPr lang="en-GB" sz="1200" dirty="0"/>
          </a:p>
          <a:p>
            <a:pPr algn="just">
              <a:spcAft>
                <a:spcPts val="600"/>
              </a:spcAft>
            </a:pPr>
            <a:r>
              <a:rPr lang="en-GB" sz="1200" b="1" dirty="0"/>
              <a:t>As research participant for EUARENAS: </a:t>
            </a:r>
          </a:p>
          <a:p>
            <a:pPr marL="447675" indent="-171450" algn="just">
              <a:spcAft>
                <a:spcPts val="600"/>
              </a:spcAft>
              <a:buFontTx/>
              <a:buChar char="-"/>
            </a:pPr>
            <a:r>
              <a:rPr lang="en-GB" sz="1200" dirty="0"/>
              <a:t>I agree to take part in this research project. I understand that my participation is voluntary and that I am free to withdraw at any time without giving any reason. I understand that if I decide to withdraw, any data that I have provided up to that point will be included in the EUARENAS research project. </a:t>
            </a:r>
          </a:p>
          <a:p>
            <a:pPr marL="276225" algn="just">
              <a:spcAft>
                <a:spcPts val="600"/>
              </a:spcAft>
            </a:pPr>
            <a:r>
              <a:rPr lang="en-GB" sz="1200" dirty="0"/>
              <a:t>	</a:t>
            </a:r>
            <a:r>
              <a:rPr lang="en-GB" sz="1200" dirty="0">
                <a:sym typeface="Wingdings" panose="05000000000000000000" pitchFamily="2" charset="2"/>
              </a:rPr>
              <a:t></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consent to the processing of my personal information, my name (and role in the research activity), in relation to the information that I provide in the sense-making workshop. All personal data will by anonymised, unless it is necessary for further research activities such as future contact.</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consent to my research data being stored and used by others for future research and I understand that my research data may be published.</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consent to notes/quotes being taken during the workshops. These notes/quotes will be anonymously stored on password-protected server and used for the purpose of research and project dissemination (i.e., publicly accessible) purposes.</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graphicFrame>
        <p:nvGraphicFramePr>
          <p:cNvPr id="3" name="Table 2">
            <a:extLst>
              <a:ext uri="{FF2B5EF4-FFF2-40B4-BE49-F238E27FC236}">
                <a16:creationId xmlns:a16="http://schemas.microsoft.com/office/drawing/2014/main" id="{3898B203-1B89-439E-8EB7-D73D6B40AB87}"/>
              </a:ext>
            </a:extLst>
          </p:cNvPr>
          <p:cNvGraphicFramePr/>
          <p:nvPr>
            <p:extLst>
              <p:ext uri="{D42A27DB-BD31-4B8C-83A1-F6EECF244321}">
                <p14:modId xmlns:p14="http://schemas.microsoft.com/office/powerpoint/2010/main" val="156266350"/>
              </p:ext>
            </p:extLst>
          </p:nvPr>
        </p:nvGraphicFramePr>
        <p:xfrm>
          <a:off x="431837" y="7524000"/>
          <a:ext cx="6696000" cy="1728000"/>
        </p:xfrm>
        <a:graphic>
          <a:graphicData uri="http://schemas.openxmlformats.org/drawingml/2006/table">
            <a:tbl>
              <a:tblPr firstRow="1" firstCol="1" bandRow="1"/>
              <a:tblGrid>
                <a:gridCol w="6696000">
                  <a:extLst>
                    <a:ext uri="{9D8B030D-6E8A-4147-A177-3AD203B41FA5}">
                      <a16:colId xmlns:a16="http://schemas.microsoft.com/office/drawing/2014/main" val="579716496"/>
                    </a:ext>
                  </a:extLst>
                </a:gridCol>
              </a:tblGrid>
              <a:tr h="864000">
                <a:tc>
                  <a:txBody>
                    <a:bodyPr/>
                    <a:lstStyle/>
                    <a:p>
                      <a:pPr marL="228600" algn="l" fontAlgn="ctr">
                        <a:lnSpc>
                          <a:spcPct val="107000"/>
                        </a:lnSpc>
                        <a:spcBef>
                          <a:spcPts val="0"/>
                        </a:spcBef>
                        <a:spcAft>
                          <a:spcPts val="800"/>
                        </a:spcAft>
                      </a:pPr>
                      <a: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t>Participant </a:t>
                      </a:r>
                      <a:b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br>
                      <a:endParaRPr lang="en-GB" sz="1200" b="0" i="1" u="none" strike="noStrike" dirty="0">
                        <a:effectLst/>
                        <a:latin typeface="Arial" panose="020B0604020202020204" pitchFamily="34" charset="0"/>
                      </a:endParaRPr>
                    </a:p>
                    <a:p>
                      <a:pPr marL="228600" algn="l" fontAlgn="ctr">
                        <a:lnSpc>
                          <a:spcPct val="107000"/>
                        </a:lnSpc>
                        <a:spcBef>
                          <a:spcPts val="0"/>
                        </a:spcBef>
                        <a:spcAft>
                          <a:spcPts val="800"/>
                        </a:spcAft>
                      </a:pPr>
                      <a:r>
                        <a:rPr lang="en-GB" sz="1200" b="0" i="1" u="none" strike="noStrike" dirty="0">
                          <a:effectLst/>
                          <a:latin typeface="Calibri" panose="020F0502020204030204" pitchFamily="34" charset="0"/>
                          <a:ea typeface="Calibri" panose="020F0502020204030204" pitchFamily="34" charset="0"/>
                          <a:cs typeface="Arial" panose="020B0604020202020204" pitchFamily="34" charset="0"/>
                        </a:rPr>
                        <a:t>Name of participant                                             Signature                                                           Date</a:t>
                      </a:r>
                      <a:endParaRPr lang="en-GB" sz="1200" b="0" i="1" u="none" strike="noStrike" dirty="0">
                        <a:effectLst/>
                        <a:latin typeface="Arial" panose="020B0604020202020204" pitchFamily="34" charset="0"/>
                      </a:endParaRPr>
                    </a:p>
                  </a:txBody>
                  <a:tcPr marL="9525" marR="9525" marT="9525" marB="9525"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947311983"/>
                  </a:ext>
                </a:extLst>
              </a:tr>
              <a:tr h="864000">
                <a:tc>
                  <a:txBody>
                    <a:bodyPr/>
                    <a:lstStyle/>
                    <a:p>
                      <a:pPr marL="228600" algn="l" fontAlgn="ctr">
                        <a:lnSpc>
                          <a:spcPct val="107000"/>
                        </a:lnSpc>
                        <a:spcBef>
                          <a:spcPts val="0"/>
                        </a:spcBef>
                        <a:spcAft>
                          <a:spcPts val="800"/>
                        </a:spcAft>
                      </a:pPr>
                      <a: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t>Researcher </a:t>
                      </a:r>
                      <a:b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br>
                      <a:endParaRPr lang="en-GB" sz="1200" b="0" i="1" u="none" strike="noStrike" dirty="0">
                        <a:effectLst/>
                        <a:latin typeface="Arial" panose="020B0604020202020204" pitchFamily="34" charset="0"/>
                      </a:endParaRPr>
                    </a:p>
                    <a:p>
                      <a:pPr marL="228600" algn="l" fontAlgn="ctr">
                        <a:lnSpc>
                          <a:spcPct val="107000"/>
                        </a:lnSpc>
                        <a:spcBef>
                          <a:spcPts val="0"/>
                        </a:spcBef>
                        <a:spcAft>
                          <a:spcPts val="800"/>
                        </a:spcAft>
                      </a:pPr>
                      <a:r>
                        <a:rPr lang="en-GB" sz="1200" b="0" i="1" u="none" strike="noStrike" dirty="0">
                          <a:effectLst/>
                          <a:latin typeface="Calibri" panose="020F0502020204030204" pitchFamily="34" charset="0"/>
                          <a:ea typeface="Calibri" panose="020F0502020204030204" pitchFamily="34" charset="0"/>
                          <a:cs typeface="Arial" panose="020B0604020202020204" pitchFamily="34" charset="0"/>
                        </a:rPr>
                        <a:t>Name of researcher                                            Signature                                                           Date</a:t>
                      </a:r>
                      <a:endParaRPr lang="en-GB" sz="1200" b="0" i="1" u="none" strike="noStrike" dirty="0">
                        <a:effectLst/>
                        <a:latin typeface="Arial" panose="020B0604020202020204" pitchFamily="34" charset="0"/>
                      </a:endParaRPr>
                    </a:p>
                  </a:txBody>
                  <a:tcPr marL="9525" marR="9525" marT="9525" marB="9525"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214072787"/>
                  </a:ext>
                </a:extLst>
              </a:tr>
            </a:tbl>
          </a:graphicData>
        </a:graphic>
      </p:graphicFrame>
      <p:pic>
        <p:nvPicPr>
          <p:cNvPr id="6" name="Picture 5">
            <a:extLst>
              <a:ext uri="{FF2B5EF4-FFF2-40B4-BE49-F238E27FC236}">
                <a16:creationId xmlns:a16="http://schemas.microsoft.com/office/drawing/2014/main" id="{EE24C7FA-70C8-EA46-8E80-6C45705346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4988" y="706990"/>
            <a:ext cx="2804849" cy="876515"/>
          </a:xfrm>
          <a:prstGeom prst="rect">
            <a:avLst/>
          </a:prstGeom>
        </p:spPr>
      </p:pic>
      <p:grpSp>
        <p:nvGrpSpPr>
          <p:cNvPr id="15" name="Group 14">
            <a:extLst>
              <a:ext uri="{FF2B5EF4-FFF2-40B4-BE49-F238E27FC236}">
                <a16:creationId xmlns:a16="http://schemas.microsoft.com/office/drawing/2014/main" id="{F0612EBE-857F-4105-9E48-AB0604D17CEA}"/>
              </a:ext>
            </a:extLst>
          </p:cNvPr>
          <p:cNvGrpSpPr/>
          <p:nvPr/>
        </p:nvGrpSpPr>
        <p:grpSpPr>
          <a:xfrm>
            <a:off x="1414045" y="9634048"/>
            <a:ext cx="4731584" cy="400110"/>
            <a:chOff x="932021" y="10004233"/>
            <a:chExt cx="4731584" cy="400110"/>
          </a:xfrm>
        </p:grpSpPr>
        <p:sp>
          <p:nvSpPr>
            <p:cNvPr id="16" name="TextBox 15">
              <a:extLst>
                <a:ext uri="{FF2B5EF4-FFF2-40B4-BE49-F238E27FC236}">
                  <a16:creationId xmlns:a16="http://schemas.microsoft.com/office/drawing/2014/main" id="{BAE39929-987F-4203-B265-3A01DDCA7383}"/>
                </a:ext>
              </a:extLst>
            </p:cNvPr>
            <p:cNvSpPr txBox="1">
              <a:spLocks/>
            </p:cNvSpPr>
            <p:nvPr/>
          </p:nvSpPr>
          <p:spPr>
            <a:xfrm>
              <a:off x="1479618" y="10004233"/>
              <a:ext cx="4183987" cy="400110"/>
            </a:xfrm>
            <a:prstGeom prst="rect">
              <a:avLst/>
            </a:prstGeom>
            <a:noFill/>
          </p:spPr>
          <p:txBody>
            <a:bodyPr wrap="square" rtlCol="0" anchor="ctr">
              <a:spAutoFit/>
            </a:bodyPr>
            <a:lstStyle/>
            <a:p>
              <a:pPr algn="just"/>
              <a:r>
                <a:rPr lang="en-GB" sz="1000" dirty="0"/>
                <a:t>EUARENAS has received funding from the European Union’s Horizon 2020 research and innovation programme under Grant Agreement N</a:t>
              </a:r>
              <a:r>
                <a:rPr lang="en-GB" sz="1000" baseline="30000" dirty="0"/>
                <a:t>o</a:t>
              </a:r>
              <a:r>
                <a:rPr lang="en-GB" sz="1000" dirty="0"/>
                <a:t> 959420.</a:t>
              </a:r>
            </a:p>
          </p:txBody>
        </p:sp>
        <p:pic>
          <p:nvPicPr>
            <p:cNvPr id="23" name="Picture 22">
              <a:extLst>
                <a:ext uri="{FF2B5EF4-FFF2-40B4-BE49-F238E27FC236}">
                  <a16:creationId xmlns:a16="http://schemas.microsoft.com/office/drawing/2014/main" id="{F6D8568A-D741-400E-B61E-1242A32C1E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2021" y="10024288"/>
              <a:ext cx="539776" cy="360000"/>
            </a:xfrm>
            <a:prstGeom prst="rect">
              <a:avLst/>
            </a:prstGeom>
          </p:spPr>
        </p:pic>
      </p:grpSp>
    </p:spTree>
    <p:extLst>
      <p:ext uri="{BB962C8B-B14F-4D97-AF65-F5344CB8AC3E}">
        <p14:creationId xmlns:p14="http://schemas.microsoft.com/office/powerpoint/2010/main" val="30957164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ECFF2752E91F4697328BB50938CB7B" ma:contentTypeVersion="12" ma:contentTypeDescription="Create a new document." ma:contentTypeScope="" ma:versionID="4c3b7e2393376e44e28bc5ca8ca2286e">
  <xsd:schema xmlns:xsd="http://www.w3.org/2001/XMLSchema" xmlns:xs="http://www.w3.org/2001/XMLSchema" xmlns:p="http://schemas.microsoft.com/office/2006/metadata/properties" xmlns:ns2="d6485213-0b36-4a46-b669-815c22517823" xmlns:ns3="9af45b3e-bb1f-475e-b069-273074ab15bf" targetNamespace="http://schemas.microsoft.com/office/2006/metadata/properties" ma:root="true" ma:fieldsID="17ea8792d51225da3f254400c9478110" ns2:_="" ns3:_="">
    <xsd:import namespace="d6485213-0b36-4a46-b669-815c22517823"/>
    <xsd:import namespace="9af45b3e-bb1f-475e-b069-273074ab15b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485213-0b36-4a46-b669-815c225178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f45b3e-bb1f-475e-b069-273074ab15b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530642-FFD9-40ED-8227-ED39C68B2B18}">
  <ds:schemaRefs>
    <ds:schemaRef ds:uri="9af45b3e-bb1f-475e-b069-273074ab15bf"/>
    <ds:schemaRef ds:uri="d6485213-0b36-4a46-b669-815c2251782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36C61D1-890B-4CC0-937B-357FAD3DFEDC}">
  <ds:schemaRefs>
    <ds:schemaRef ds:uri="9af45b3e-bb1f-475e-b069-273074ab15bf"/>
    <ds:schemaRef ds:uri="d6485213-0b36-4a46-b669-815c2251782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E5AA97B-23F0-4ACE-A900-9D1D57A199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60</TotalTime>
  <Words>436</Words>
  <Application>Microsoft Macintosh PowerPoint</Application>
  <PresentationFormat>Custom</PresentationFormat>
  <Paragraphs>23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D5.1 Media Discourse Foresight Guide</dc:title>
  <dc:creator>Trang Nguyen</dc:creator>
  <cp:lastModifiedBy>Hayley Trowbridge</cp:lastModifiedBy>
  <cp:revision>16</cp:revision>
  <cp:lastPrinted>2021-07-23T07:43:31Z</cp:lastPrinted>
  <dcterms:created xsi:type="dcterms:W3CDTF">2021-06-11T10:44:34Z</dcterms:created>
  <dcterms:modified xsi:type="dcterms:W3CDTF">2021-09-09T08:38:13Z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0x0101009AECFF2752E91F4697328BB50938CB7B</vt:lpwstr>
  </property>
</Properties>
</file>