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4">
  <p:sldMasterIdLst>
    <p:sldMasterId id="2147483660" r:id="rId4"/>
  </p:sldMasterIdLst>
  <p:notesMasterIdLst>
    <p:notesMasterId r:id="rId15"/>
  </p:notesMasterIdLst>
  <p:sldIdLst>
    <p:sldId id="299" r:id="rId5"/>
    <p:sldId id="335" r:id="rId6"/>
    <p:sldId id="331" r:id="rId7"/>
    <p:sldId id="336" r:id="rId8"/>
    <p:sldId id="332" r:id="rId9"/>
    <p:sldId id="337" r:id="rId10"/>
    <p:sldId id="333" r:id="rId11"/>
    <p:sldId id="338" r:id="rId12"/>
    <p:sldId id="334" r:id="rId13"/>
    <p:sldId id="339" r:id="rId14"/>
  </p:sldIdLst>
  <p:sldSz cx="7559675" cy="10691813"/>
  <p:notesSz cx="6669088" cy="98726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Sarah Henderson" initials="SH" lastIdx="7" clrIdx="6">
    <p:extLst>
      <p:ext uri="{19B8F6BF-5375-455C-9EA6-DF929625EA0E}">
        <p15:presenceInfo xmlns:p15="http://schemas.microsoft.com/office/powerpoint/2012/main" userId="8c71b8eda06f9807" providerId="Windows Live"/>
      </p:ext>
    </p:extLst>
  </p:cmAuthor>
  <p:cmAuthor id="1" name="Trang Nguyen" initials="TN" lastIdx="34" clrIdx="0">
    <p:extLst>
      <p:ext uri="{19B8F6BF-5375-455C-9EA6-DF929625EA0E}">
        <p15:presenceInfo xmlns:p15="http://schemas.microsoft.com/office/powerpoint/2012/main" userId="S::trnguyen@uef.fi::d5280366-562c-4cf0-bb7c-ae974c00dcff" providerId="AD"/>
      </p:ext>
    </p:extLst>
  </p:cmAuthor>
  <p:cmAuthor id="8" name="Hayley Trowbridge" initials="HT [2]" lastIdx="4" clrIdx="7">
    <p:extLst>
      <p:ext uri="{19B8F6BF-5375-455C-9EA6-DF929625EA0E}">
        <p15:presenceInfo xmlns:p15="http://schemas.microsoft.com/office/powerpoint/2012/main" userId="57ad90d6cbb042bb" providerId="Windows Live"/>
      </p:ext>
    </p:extLst>
  </p:cmAuthor>
  <p:cmAuthor id="2" name="Guest User" initials="GU" lastIdx="7" clrIdx="1">
    <p:extLst>
      <p:ext uri="{19B8F6BF-5375-455C-9EA6-DF929625EA0E}">
        <p15:presenceInfo xmlns:p15="http://schemas.microsoft.com/office/powerpoint/2012/main" userId="S::urn:spo:anon#e295d3b54a41dccf79cf51fc30223e07825865f4c8ec341ec316e4ebcaae4e36::" providerId="AD"/>
      </p:ext>
    </p:extLst>
  </p:cmAuthor>
  <p:cmAuthor id="3" name="Guest User" initials="GU [2]" lastIdx="1" clrIdx="2">
    <p:extLst>
      <p:ext uri="{19B8F6BF-5375-455C-9EA6-DF929625EA0E}">
        <p15:presenceInfo xmlns:p15="http://schemas.microsoft.com/office/powerpoint/2012/main" userId="S::urn:spo:anon#5255dc26cd547c7991fca30facf776d32b3f7778c758d74f9848ee1c1be7d208::" providerId="AD"/>
      </p:ext>
    </p:extLst>
  </p:cmAuthor>
  <p:cmAuthor id="4" name="Guest User" initials="GU [3]" lastIdx="10" clrIdx="3">
    <p:extLst>
      <p:ext uri="{19B8F6BF-5375-455C-9EA6-DF929625EA0E}">
        <p15:presenceInfo xmlns:p15="http://schemas.microsoft.com/office/powerpoint/2012/main" userId="S::urn:spo:anon#c83150464e2bf34a20c349c621009c02417003a2285cbc20106be13216004797::" providerId="AD"/>
      </p:ext>
    </p:extLst>
  </p:cmAuthor>
  <p:cmAuthor id="5" name="Hayley Trowbridge" initials="HT" lastIdx="22" clrIdx="4">
    <p:extLst>
      <p:ext uri="{19B8F6BF-5375-455C-9EA6-DF929625EA0E}">
        <p15:presenceInfo xmlns:p15="http://schemas.microsoft.com/office/powerpoint/2012/main" userId="S::hayley_peoplesvoicemedia.co.uk#ext#@studentuef.onmicrosoft.com::8d2bff5c-ea5f-4b46-8a64-c5e88909eaa7" providerId="AD"/>
      </p:ext>
    </p:extLst>
  </p:cmAuthor>
  <p:cmAuthor id="6" name="Stanislaw Domaniewski" initials="SD" lastIdx="28" clrIdx="5">
    <p:extLst>
      <p:ext uri="{19B8F6BF-5375-455C-9EA6-DF929625EA0E}">
        <p15:presenceInfo xmlns:p15="http://schemas.microsoft.com/office/powerpoint/2012/main" userId="S::stanido@uef.fi::b5dda27c-b2bb-4324-a53f-13ab270e794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008A"/>
    <a:srgbClr val="00ADEE"/>
    <a:srgbClr val="F6921E"/>
    <a:srgbClr val="8BC53F"/>
    <a:srgbClr val="EE4036"/>
    <a:srgbClr val="00A55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192" autoAdjust="0"/>
    <p:restoredTop sz="94651"/>
  </p:normalViewPr>
  <p:slideViewPr>
    <p:cSldViewPr snapToGrid="0">
      <p:cViewPr varScale="1">
        <p:scale>
          <a:sx n="67" d="100"/>
          <a:sy n="67" d="100"/>
        </p:scale>
        <p:origin x="2704"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7" y="0"/>
            <a:ext cx="2889938" cy="495348"/>
          </a:xfrm>
          <a:prstGeom prst="rect">
            <a:avLst/>
          </a:prstGeom>
        </p:spPr>
        <p:txBody>
          <a:bodyPr vert="horz" lIns="91440" tIns="45720" rIns="91440" bIns="45720" rtlCol="0"/>
          <a:lstStyle>
            <a:lvl1pPr algn="r">
              <a:defRPr sz="1200"/>
            </a:lvl1pPr>
          </a:lstStyle>
          <a:p>
            <a:fld id="{3867ED5C-84E8-4C58-A663-0D23F0ECB3D1}" type="datetimeFigureOut">
              <a:rPr lang="en-GB" smtClean="0"/>
              <a:t>09/09/2021</a:t>
            </a:fld>
            <a:endParaRPr lang="en-GB"/>
          </a:p>
        </p:txBody>
      </p:sp>
      <p:sp>
        <p:nvSpPr>
          <p:cNvPr id="4" name="Slide Image Placeholder 3"/>
          <p:cNvSpPr>
            <a:spLocks noGrp="1" noRot="1" noChangeAspect="1"/>
          </p:cNvSpPr>
          <p:nvPr>
            <p:ph type="sldImg" idx="2"/>
          </p:nvPr>
        </p:nvSpPr>
        <p:spPr>
          <a:xfrm>
            <a:off x="2157413" y="1233488"/>
            <a:ext cx="2354262"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09" y="4751219"/>
            <a:ext cx="5335270" cy="38873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7317"/>
            <a:ext cx="2889938"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377317"/>
            <a:ext cx="2889938" cy="495347"/>
          </a:xfrm>
          <a:prstGeom prst="rect">
            <a:avLst/>
          </a:prstGeom>
        </p:spPr>
        <p:txBody>
          <a:bodyPr vert="horz" lIns="91440" tIns="45720" rIns="91440" bIns="45720" rtlCol="0" anchor="b"/>
          <a:lstStyle>
            <a:lvl1pPr algn="r">
              <a:defRPr sz="1200"/>
            </a:lvl1pPr>
          </a:lstStyle>
          <a:p>
            <a:fld id="{056F4EFF-5282-49E0-AF7B-27210D1EB90A}" type="slidenum">
              <a:rPr lang="en-GB" smtClean="0"/>
              <a:t>‹#›</a:t>
            </a:fld>
            <a:endParaRPr lang="en-GB"/>
          </a:p>
        </p:txBody>
      </p:sp>
    </p:spTree>
    <p:extLst>
      <p:ext uri="{BB962C8B-B14F-4D97-AF65-F5344CB8AC3E}">
        <p14:creationId xmlns:p14="http://schemas.microsoft.com/office/powerpoint/2010/main" val="24464836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en-US"/>
              <a:t>Click to edit Master title style</a:t>
            </a:r>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en-US"/>
              <a:t>Click to edit Master subtitle style</a:t>
            </a:r>
          </a:p>
        </p:txBody>
      </p:sp>
      <p:sp>
        <p:nvSpPr>
          <p:cNvPr id="4" name="Date Placeholder 3"/>
          <p:cNvSpPr>
            <a:spLocks noGrp="1"/>
          </p:cNvSpPr>
          <p:nvPr>
            <p:ph type="dt" sz="half" idx="10"/>
          </p:nvPr>
        </p:nvSpPr>
        <p:spPr/>
        <p:txBody>
          <a:bodyPr/>
          <a:lstStyle/>
          <a:p>
            <a:fld id="{E31AB328-D447-4B0D-9785-E007FDEAD7E7}" type="datetime1">
              <a:rPr lang="en-GB" smtClean="0"/>
              <a:t>09/09/2021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15145907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4A12790-1898-46D2-BFF6-4664171078D2}" type="datetime1">
              <a:rPr lang="en-GB" smtClean="0"/>
              <a:t>09/09/2021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164209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4C23A74-F926-4C56-BFFF-84EA30BC3D86}" type="datetime1">
              <a:rPr lang="en-GB" smtClean="0"/>
              <a:t>09/09/2021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2056194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CD87111-2881-4D52-BA7B-770C6CA2567D}" type="datetime1">
              <a:rPr lang="en-GB" smtClean="0"/>
              <a:t>09/09/2021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4033476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en-US"/>
              <a:t>Click to edit Master title style</a:t>
            </a:r>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DB4CDB8-30F1-4601-8050-8FA118BA74A1}" type="datetime1">
              <a:rPr lang="en-GB" smtClean="0"/>
              <a:t>09/09/2021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24529911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19728" y="2846200"/>
            <a:ext cx="3212862" cy="67838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827085" y="2846200"/>
            <a:ext cx="3212862" cy="67838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600FE7D-39D7-4A70-A4BA-04B9D05A7A3F}" type="datetime1">
              <a:rPr lang="en-GB" smtClean="0"/>
              <a:t>09/09/2021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1391101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en-US"/>
              <a:t>Click to edit Master title style</a:t>
            </a:r>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en-US"/>
              <a:t>Click to edit Master text styles</a:t>
            </a:r>
          </a:p>
        </p:txBody>
      </p:sp>
      <p:sp>
        <p:nvSpPr>
          <p:cNvPr id="4" name="Content Placeholder 3"/>
          <p:cNvSpPr>
            <a:spLocks noGrp="1"/>
          </p:cNvSpPr>
          <p:nvPr>
            <p:ph sz="half" idx="2"/>
          </p:nvPr>
        </p:nvSpPr>
        <p:spPr>
          <a:xfrm>
            <a:off x="520713" y="3905482"/>
            <a:ext cx="3198096" cy="5744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en-US"/>
              <a:t>Click to edit Master text styles</a:t>
            </a:r>
          </a:p>
        </p:txBody>
      </p:sp>
      <p:sp>
        <p:nvSpPr>
          <p:cNvPr id="6" name="Content Placeholder 5"/>
          <p:cNvSpPr>
            <a:spLocks noGrp="1"/>
          </p:cNvSpPr>
          <p:nvPr>
            <p:ph sz="quarter" idx="4"/>
          </p:nvPr>
        </p:nvSpPr>
        <p:spPr>
          <a:xfrm>
            <a:off x="3827086" y="3905482"/>
            <a:ext cx="3213847" cy="5744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5C5614F-D1C4-4E76-AC2A-262A56E239CC}" type="datetime1">
              <a:rPr lang="en-GB" smtClean="0"/>
              <a:t>09/09/2021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1095563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0A5AE66-7917-4369-B930-706B59580D9F}" type="datetime1">
              <a:rPr lang="en-GB" smtClean="0"/>
              <a:t>09/09/2021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26320962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F861A6-CE68-4FB4-96C1-230BE0782A0A}" type="datetime1">
              <a:rPr lang="en-GB" smtClean="0"/>
              <a:t>09/09/2021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2170714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US"/>
              <a:t>Click to edit Master title style</a:t>
            </a:r>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US"/>
              <a:t>Click to edit Master text styles</a:t>
            </a:r>
          </a:p>
        </p:txBody>
      </p:sp>
      <p:sp>
        <p:nvSpPr>
          <p:cNvPr id="5" name="Date Placeholder 4"/>
          <p:cNvSpPr>
            <a:spLocks noGrp="1"/>
          </p:cNvSpPr>
          <p:nvPr>
            <p:ph type="dt" sz="half" idx="10"/>
          </p:nvPr>
        </p:nvSpPr>
        <p:spPr/>
        <p:txBody>
          <a:bodyPr/>
          <a:lstStyle/>
          <a:p>
            <a:fld id="{394F58FD-7E17-4992-8848-86B742918844}" type="datetime1">
              <a:rPr lang="en-GB" smtClean="0"/>
              <a:t>09/09/2021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35306497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US"/>
              <a:t>Click to edit Master title style</a:t>
            </a:r>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en-US"/>
              <a:t>Click icon to add picture</a:t>
            </a:r>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US"/>
              <a:t>Click to edit Master text styles</a:t>
            </a:r>
          </a:p>
        </p:txBody>
      </p:sp>
      <p:sp>
        <p:nvSpPr>
          <p:cNvPr id="5" name="Date Placeholder 4"/>
          <p:cNvSpPr>
            <a:spLocks noGrp="1"/>
          </p:cNvSpPr>
          <p:nvPr>
            <p:ph type="dt" sz="half" idx="10"/>
          </p:nvPr>
        </p:nvSpPr>
        <p:spPr/>
        <p:txBody>
          <a:bodyPr/>
          <a:lstStyle/>
          <a:p>
            <a:fld id="{B65E1777-2C37-4371-9D99-6501D7C0AF35}" type="datetime1">
              <a:rPr lang="en-GB" smtClean="0"/>
              <a:t>09/09/2021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20349034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97B64F58-52BA-4453-AF28-5874E28C872F}" type="datetime1">
              <a:rPr lang="en-GB" smtClean="0"/>
              <a:t>09/09/2021</a:t>
            </a:fld>
            <a:endParaRPr lang="en-GB"/>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EDF92302-AF5E-4C26-BF1A-1E0ADB3C276D}" type="slidenum">
              <a:rPr lang="en-GB" smtClean="0"/>
              <a:t>‹#›</a:t>
            </a:fld>
            <a:endParaRPr lang="en-GB"/>
          </a:p>
        </p:txBody>
      </p:sp>
    </p:spTree>
    <p:extLst>
      <p:ext uri="{BB962C8B-B14F-4D97-AF65-F5344CB8AC3E}">
        <p14:creationId xmlns:p14="http://schemas.microsoft.com/office/powerpoint/2010/main" val="8376441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a:extLst>
              <a:ext uri="{FF2B5EF4-FFF2-40B4-BE49-F238E27FC236}">
                <a16:creationId xmlns:a16="http://schemas.microsoft.com/office/drawing/2014/main" id="{D61EB408-4D0A-4F27-808B-B8D5375574C3}"/>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25144" r="4438"/>
          <a:stretch/>
        </p:blipFill>
        <p:spPr>
          <a:xfrm rot="-10800000">
            <a:off x="-163" y="-94"/>
            <a:ext cx="7560000" cy="10692000"/>
          </a:xfrm>
          <a:prstGeom prst="rect">
            <a:avLst/>
          </a:prstGeom>
        </p:spPr>
      </p:pic>
      <p:sp>
        <p:nvSpPr>
          <p:cNvPr id="20" name="Rectangle 19">
            <a:extLst>
              <a:ext uri="{FF2B5EF4-FFF2-40B4-BE49-F238E27FC236}">
                <a16:creationId xmlns:a16="http://schemas.microsoft.com/office/drawing/2014/main" id="{C06797F7-00B4-4176-8E2B-165695FD7304}"/>
              </a:ext>
            </a:extLst>
          </p:cNvPr>
          <p:cNvSpPr/>
          <p:nvPr/>
        </p:nvSpPr>
        <p:spPr>
          <a:xfrm>
            <a:off x="0" y="0"/>
            <a:ext cx="7559675" cy="54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8471082D-040B-4DBE-B43B-74E226E2D71D}"/>
              </a:ext>
            </a:extLst>
          </p:cNvPr>
          <p:cNvSpPr txBox="1"/>
          <p:nvPr/>
        </p:nvSpPr>
        <p:spPr>
          <a:xfrm>
            <a:off x="360000" y="116111"/>
            <a:ext cx="3860800" cy="307777"/>
          </a:xfrm>
          <a:prstGeom prst="rect">
            <a:avLst/>
          </a:prstGeom>
          <a:noFill/>
        </p:spPr>
        <p:txBody>
          <a:bodyPr wrap="square">
            <a:spAutoFit/>
          </a:bodyPr>
          <a:lstStyle/>
          <a:p>
            <a:pPr>
              <a:spcBef>
                <a:spcPts val="460"/>
              </a:spcBef>
              <a:spcAft>
                <a:spcPts val="0"/>
              </a:spcAft>
            </a:pPr>
            <a:r>
              <a:rPr lang="en-US" sz="1400" b="1">
                <a:solidFill>
                  <a:schemeClr val="bg1"/>
                </a:solidFill>
              </a:rPr>
              <a:t>Media Discourse Foresight Guide</a:t>
            </a:r>
            <a:endParaRPr lang="en-GB" sz="1400" b="1">
              <a:solidFill>
                <a:schemeClr val="bg1"/>
              </a:solidFill>
            </a:endParaRPr>
          </a:p>
        </p:txBody>
      </p:sp>
      <p:sp>
        <p:nvSpPr>
          <p:cNvPr id="21" name="Rectangle 20">
            <a:extLst>
              <a:ext uri="{FF2B5EF4-FFF2-40B4-BE49-F238E27FC236}">
                <a16:creationId xmlns:a16="http://schemas.microsoft.com/office/drawing/2014/main" id="{6DF2FD05-3D95-4724-97D1-C8955190845C}"/>
              </a:ext>
            </a:extLst>
          </p:cNvPr>
          <p:cNvSpPr/>
          <p:nvPr/>
        </p:nvSpPr>
        <p:spPr>
          <a:xfrm>
            <a:off x="-1" y="10223813"/>
            <a:ext cx="7559675" cy="46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grpSp>
        <p:nvGrpSpPr>
          <p:cNvPr id="17" name="Group 16">
            <a:extLst>
              <a:ext uri="{FF2B5EF4-FFF2-40B4-BE49-F238E27FC236}">
                <a16:creationId xmlns:a16="http://schemas.microsoft.com/office/drawing/2014/main" id="{103FF25C-89BC-4C57-BC4F-69EB00D5F7F9}"/>
              </a:ext>
            </a:extLst>
          </p:cNvPr>
          <p:cNvGrpSpPr>
            <a:grpSpLocks noGrp="1" noUngrp="1" noRot="1" noChangeAspect="1" noMove="1" noResize="1"/>
          </p:cNvGrpSpPr>
          <p:nvPr/>
        </p:nvGrpSpPr>
        <p:grpSpPr>
          <a:xfrm>
            <a:off x="360000" y="10295394"/>
            <a:ext cx="3860800" cy="324836"/>
            <a:chOff x="360000" y="10295394"/>
            <a:chExt cx="3860800" cy="324836"/>
          </a:xfrm>
        </p:grpSpPr>
        <p:sp>
          <p:nvSpPr>
            <p:cNvPr id="18" name="TextBox 17">
              <a:extLst>
                <a:ext uri="{FF2B5EF4-FFF2-40B4-BE49-F238E27FC236}">
                  <a16:creationId xmlns:a16="http://schemas.microsoft.com/office/drawing/2014/main" id="{B49EDDA1-CD02-4DA9-983E-F7CA10E20551}"/>
                </a:ext>
              </a:extLst>
            </p:cNvPr>
            <p:cNvSpPr txBox="1">
              <a:spLocks noGrp="1" noRot="1" noChangeAspect="1" noMove="1" noResize="1" noEditPoints="1" noAdjustHandles="1" noChangeArrowheads="1" noChangeShapeType="1" noTextEdit="1"/>
            </p:cNvSpPr>
            <p:nvPr/>
          </p:nvSpPr>
          <p:spPr>
            <a:xfrm>
              <a:off x="1327150" y="10319313"/>
              <a:ext cx="2893650" cy="276999"/>
            </a:xfrm>
            <a:prstGeom prst="rect">
              <a:avLst/>
            </a:prstGeom>
            <a:noFill/>
          </p:spPr>
          <p:txBody>
            <a:bodyPr wrap="square">
              <a:spAutoFit/>
            </a:bodyPr>
            <a:lstStyle/>
            <a:p>
              <a:pPr>
                <a:spcBef>
                  <a:spcPts val="460"/>
                </a:spcBef>
                <a:spcAft>
                  <a:spcPts val="0"/>
                </a:spcAft>
              </a:pPr>
              <a:r>
                <a:rPr lang="en-US" sz="1200">
                  <a:solidFill>
                    <a:schemeClr val="bg1"/>
                  </a:solidFill>
                </a:rPr>
                <a:t>| </a:t>
              </a:r>
              <a:r>
                <a:rPr lang="en-US" sz="1200" b="1">
                  <a:solidFill>
                    <a:schemeClr val="bg1"/>
                  </a:solidFill>
                </a:rPr>
                <a:t>Media Discourse Foresight Guide</a:t>
              </a:r>
              <a:endParaRPr lang="en-GB" sz="1200" b="1">
                <a:solidFill>
                  <a:schemeClr val="bg1"/>
                </a:solidFill>
              </a:endParaRPr>
            </a:p>
          </p:txBody>
        </p:sp>
        <p:pic>
          <p:nvPicPr>
            <p:cNvPr id="19" name="Picture 18">
              <a:extLst>
                <a:ext uri="{FF2B5EF4-FFF2-40B4-BE49-F238E27FC236}">
                  <a16:creationId xmlns:a16="http://schemas.microsoft.com/office/drawing/2014/main" id="{DE6893B6-32E2-4D3D-BFA9-E7F726A411D0}"/>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360000" y="10295394"/>
              <a:ext cx="1039474" cy="324836"/>
            </a:xfrm>
            <a:prstGeom prst="rect">
              <a:avLst/>
            </a:prstGeom>
          </p:spPr>
        </p:pic>
      </p:grpSp>
      <p:sp>
        <p:nvSpPr>
          <p:cNvPr id="25" name="TextBox 5">
            <a:extLst>
              <a:ext uri="{FF2B5EF4-FFF2-40B4-BE49-F238E27FC236}">
                <a16:creationId xmlns:a16="http://schemas.microsoft.com/office/drawing/2014/main" id="{22FEACA9-5B44-4917-8CFF-3B6185F3D0C5}"/>
              </a:ext>
            </a:extLst>
          </p:cNvPr>
          <p:cNvSpPr txBox="1"/>
          <p:nvPr/>
        </p:nvSpPr>
        <p:spPr>
          <a:xfrm>
            <a:off x="5322737" y="914091"/>
            <a:ext cx="1609239" cy="1848635"/>
          </a:xfrm>
          <a:prstGeom prst="rect">
            <a:avLst/>
          </a:prstGeom>
          <a:noFill/>
        </p:spPr>
        <p:txBody>
          <a:bodyPr wrap="square">
            <a:spAutoFit/>
          </a:bodyPr>
          <a:lstStyle/>
          <a:p>
            <a:pPr algn="ctr">
              <a:lnSpc>
                <a:spcPct val="107000"/>
              </a:lnSpc>
              <a:spcAft>
                <a:spcPts val="800"/>
              </a:spcAft>
            </a:pPr>
            <a:r>
              <a:rPr lang="en-GB" sz="1100" b="1" kern="1200">
                <a:solidFill>
                  <a:srgbClr val="FFFFFF"/>
                </a:solidFill>
                <a:effectLst/>
                <a:latin typeface="Calibri Light" panose="020F0302020204030204" pitchFamily="34" charset="0"/>
                <a:ea typeface="Calibri" panose="020F0502020204030204" pitchFamily="34" charset="0"/>
                <a:cs typeface="Arial" panose="020B0604020202020204" pitchFamily="34" charset="0"/>
              </a:rPr>
              <a:t>Top Tip: In the compositional layer, you can write not only about what is said, but also what is IMPLIED based on how the language and other features work together to create meaning.</a:t>
            </a:r>
            <a:endParaRPr lang="en-GB" sz="110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2" name="Table 2">
            <a:extLst>
              <a:ext uri="{FF2B5EF4-FFF2-40B4-BE49-F238E27FC236}">
                <a16:creationId xmlns:a16="http://schemas.microsoft.com/office/drawing/2014/main" id="{276FE405-23A4-4D8A-BD24-5D1020E92CC8}"/>
              </a:ext>
            </a:extLst>
          </p:cNvPr>
          <p:cNvGraphicFramePr>
            <a:graphicFrameLocks noGrp="1"/>
          </p:cNvGraphicFramePr>
          <p:nvPr>
            <p:extLst>
              <p:ext uri="{D42A27DB-BD31-4B8C-83A1-F6EECF244321}">
                <p14:modId xmlns:p14="http://schemas.microsoft.com/office/powerpoint/2010/main" val="3954778160"/>
              </p:ext>
            </p:extLst>
          </p:nvPr>
        </p:nvGraphicFramePr>
        <p:xfrm>
          <a:off x="431837" y="936000"/>
          <a:ext cx="6696000" cy="9083520"/>
        </p:xfrm>
        <a:graphic>
          <a:graphicData uri="http://schemas.openxmlformats.org/drawingml/2006/table">
            <a:tbl>
              <a:tblPr>
                <a:tableStyleId>{5940675A-B579-460E-94D1-54222C63F5DA}</a:tableStyleId>
              </a:tblPr>
              <a:tblGrid>
                <a:gridCol w="1339200">
                  <a:extLst>
                    <a:ext uri="{9D8B030D-6E8A-4147-A177-3AD203B41FA5}">
                      <a16:colId xmlns:a16="http://schemas.microsoft.com/office/drawing/2014/main" val="456869064"/>
                    </a:ext>
                  </a:extLst>
                </a:gridCol>
                <a:gridCol w="946763">
                  <a:extLst>
                    <a:ext uri="{9D8B030D-6E8A-4147-A177-3AD203B41FA5}">
                      <a16:colId xmlns:a16="http://schemas.microsoft.com/office/drawing/2014/main" val="2468509190"/>
                    </a:ext>
                  </a:extLst>
                </a:gridCol>
                <a:gridCol w="392437">
                  <a:extLst>
                    <a:ext uri="{9D8B030D-6E8A-4147-A177-3AD203B41FA5}">
                      <a16:colId xmlns:a16="http://schemas.microsoft.com/office/drawing/2014/main" val="2230698377"/>
                    </a:ext>
                  </a:extLst>
                </a:gridCol>
                <a:gridCol w="1339200">
                  <a:extLst>
                    <a:ext uri="{9D8B030D-6E8A-4147-A177-3AD203B41FA5}">
                      <a16:colId xmlns:a16="http://schemas.microsoft.com/office/drawing/2014/main" val="880247399"/>
                    </a:ext>
                  </a:extLst>
                </a:gridCol>
                <a:gridCol w="1339200">
                  <a:extLst>
                    <a:ext uri="{9D8B030D-6E8A-4147-A177-3AD203B41FA5}">
                      <a16:colId xmlns:a16="http://schemas.microsoft.com/office/drawing/2014/main" val="829490182"/>
                    </a:ext>
                  </a:extLst>
                </a:gridCol>
                <a:gridCol w="1339200">
                  <a:extLst>
                    <a:ext uri="{9D8B030D-6E8A-4147-A177-3AD203B41FA5}">
                      <a16:colId xmlns:a16="http://schemas.microsoft.com/office/drawing/2014/main" val="3401206478"/>
                    </a:ext>
                  </a:extLst>
                </a:gridCol>
              </a:tblGrid>
              <a:tr h="544143">
                <a:tc gridSpan="2">
                  <a:txBody>
                    <a:bodyPr/>
                    <a:lstStyle/>
                    <a:p>
                      <a:pPr>
                        <a:spcAft>
                          <a:spcPts val="0"/>
                        </a:spcAft>
                      </a:pPr>
                      <a:r>
                        <a:rPr lang="en-GB" sz="1200" b="1"/>
                        <a:t>Name of Media Content (1)</a:t>
                      </a:r>
                    </a:p>
                    <a:p>
                      <a:pPr lvl="0">
                        <a:spcAft>
                          <a:spcPts val="0"/>
                        </a:spcAft>
                        <a:buNone/>
                      </a:pPr>
                      <a:r>
                        <a:rPr lang="en-GB" sz="1200" b="0" i="1"/>
                        <a:t>Insert name of media content in the space provided</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hMerge="1">
                  <a:txBody>
                    <a:bodyPr/>
                    <a:lstStyle/>
                    <a:p>
                      <a:endParaRPr lang="en-GB"/>
                    </a:p>
                  </a:txBody>
                  <a:tcPr/>
                </a:tc>
                <a:tc gridSpan="4">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pPr>
                        <a:spcAft>
                          <a:spcPts val="0"/>
                        </a:spcAft>
                      </a:pPr>
                      <a:r>
                        <a:rPr lang="en-GB" sz="1200"/>
                        <a:t>&lt;Insert name of media content&gt;</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10409052"/>
                  </a:ext>
                </a:extLst>
              </a:tr>
              <a:tr h="699611">
                <a:tc gridSpan="2">
                  <a:txBody>
                    <a:bodyPr/>
                    <a:lstStyle/>
                    <a:p>
                      <a:pPr>
                        <a:spcAft>
                          <a:spcPts val="0"/>
                        </a:spcAft>
                      </a:pPr>
                      <a:r>
                        <a:rPr lang="en-GB" sz="1200" b="1"/>
                        <a:t>Brief Description of Media Content Analysed</a:t>
                      </a:r>
                    </a:p>
                    <a:p>
                      <a:pPr lvl="0">
                        <a:spcAft>
                          <a:spcPts val="0"/>
                        </a:spcAft>
                        <a:buNone/>
                      </a:pPr>
                      <a:r>
                        <a:rPr lang="en-GB" sz="1200" b="0" i="1" u="none" strike="noStrike" noProof="0">
                          <a:latin typeface="Calibri"/>
                        </a:rPr>
                        <a:t>Insert a description of content analysed in the space provided.</a:t>
                      </a:r>
                      <a:endParaRPr lang="en-GB" i="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hMerge="1">
                  <a:txBody>
                    <a:bodyPr/>
                    <a:lstStyle/>
                    <a:p>
                      <a:endParaRPr lang="en-GB"/>
                    </a:p>
                  </a:txBody>
                  <a:tcPr/>
                </a:tc>
                <a:tc gridSpan="4">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pPr>
                        <a:spcAft>
                          <a:spcPts val="0"/>
                        </a:spcAft>
                      </a:pPr>
                      <a:r>
                        <a:rPr lang="en-GB" sz="1200"/>
                        <a:t>&lt;Insert description of content analysed&gt;</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300663193"/>
                  </a:ext>
                </a:extLst>
              </a:tr>
              <a:tr h="1476959">
                <a:tc gridSpan="2">
                  <a:txBody>
                    <a:bodyPr/>
                    <a:lstStyle/>
                    <a:p>
                      <a:pPr>
                        <a:spcAft>
                          <a:spcPts val="0"/>
                        </a:spcAft>
                      </a:pPr>
                      <a:r>
                        <a:rPr lang="en-GB" sz="1200" b="1"/>
                        <a:t>Context of Media Content</a:t>
                      </a:r>
                    </a:p>
                    <a:p>
                      <a:pPr lvl="0">
                        <a:spcAft>
                          <a:spcPts val="0"/>
                        </a:spcAft>
                        <a:buNone/>
                      </a:pPr>
                      <a:r>
                        <a:rPr lang="en-GB" sz="1200" b="0" i="1" u="none" strike="noStrike" noProof="0">
                          <a:latin typeface="Calibri"/>
                        </a:rPr>
                        <a:t>Insert a description of anything that is relevant to understanding of the media content (i.e., the social, political, cultural, geographical, historical contexts) that you have not detailed in the Identifying media content worksheet in the space provided.</a:t>
                      </a:r>
                      <a:endParaRPr lang="en-GB" i="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hMerge="1">
                  <a:txBody>
                    <a:bodyPr/>
                    <a:lstStyle/>
                    <a:p>
                      <a:endParaRPr lang="en-GB"/>
                    </a:p>
                  </a:txBody>
                  <a:tcPr/>
                </a:tc>
                <a:tc gridSpan="4">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pPr>
                        <a:spcAft>
                          <a:spcPts val="0"/>
                        </a:spcAft>
                      </a:pPr>
                      <a:r>
                        <a:rPr lang="en-GB" sz="1200"/>
                        <a:t>&lt;Insert description of anything that is relevant to understanding of the media content (i.e., the social, political, cultural, geographical, historical contexts) that you have not detailed in the Identifying media content worksheet.&gt;</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7607385"/>
                  </a:ext>
                </a:extLst>
              </a:tr>
              <a:tr h="1943373">
                <a:tc>
                  <a:txBody>
                    <a:bodyPr/>
                    <a:lstStyle/>
                    <a:p>
                      <a:pPr>
                        <a:spcAft>
                          <a:spcPts val="0"/>
                        </a:spcAft>
                      </a:pPr>
                      <a:r>
                        <a:rPr lang="en-GB" sz="1200" b="1"/>
                        <a:t>Key Quotes</a:t>
                      </a:r>
                      <a:r>
                        <a:rPr lang="en-GB" sz="1200" b="1" i="1"/>
                        <a:t> </a:t>
                      </a:r>
                      <a:r>
                        <a:rPr lang="en-GB" sz="1200" i="1"/>
                        <a:t>(i.e., spoken word, piece of text from article etc.)</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gridSpan="2">
                  <a:txBody>
                    <a:bodyPr/>
                    <a:lstStyle/>
                    <a:p>
                      <a:pPr>
                        <a:spcAft>
                          <a:spcPts val="0"/>
                        </a:spcAft>
                      </a:pPr>
                      <a:r>
                        <a:rPr lang="en-GB" sz="1200" b="1"/>
                        <a:t>Key Features </a:t>
                      </a:r>
                      <a:r>
                        <a:rPr lang="en-GB" sz="1200" i="1"/>
                        <a:t>(i.e., size of font, tone of voice, visuals etc.)</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hMerge="1">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r>
                        <a:rPr lang="en-GB" sz="1200" b="1"/>
                        <a:t>Textual Level </a:t>
                      </a:r>
                      <a:r>
                        <a:rPr lang="en-GB" sz="1200"/>
                        <a:t>- </a:t>
                      </a:r>
                      <a:r>
                        <a:rPr lang="en-GB" sz="1200" b="1"/>
                        <a:t>The What</a:t>
                      </a:r>
                    </a:p>
                    <a:p>
                      <a:pPr>
                        <a:spcAft>
                          <a:spcPts val="0"/>
                        </a:spcAft>
                      </a:pPr>
                      <a:r>
                        <a:rPr lang="en-GB" sz="1200" i="1"/>
                        <a:t>Identify the TOPICS pertinent to deliberative and participatory democracies contained in the 'words' and 'features'</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spcAft>
                          <a:spcPts val="0"/>
                        </a:spcAft>
                      </a:pPr>
                      <a:r>
                        <a:rPr lang="en-GB" sz="1200" b="1"/>
                        <a:t>Compositional Level - The How</a:t>
                      </a:r>
                    </a:p>
                    <a:p>
                      <a:pPr>
                        <a:spcAft>
                          <a:spcPts val="0"/>
                        </a:spcAft>
                      </a:pPr>
                      <a:r>
                        <a:rPr lang="en-GB" sz="1200" i="1"/>
                        <a:t>Explain how the content (i.e., words, signals, sentences, visuals etc.) are put together to create MEANING and position the topics identified</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spcAft>
                          <a:spcPts val="0"/>
                        </a:spcAft>
                      </a:pPr>
                      <a:r>
                        <a:rPr lang="en-GB" sz="1200" b="1"/>
                        <a:t>Contextual Level - The Why </a:t>
                      </a:r>
                    </a:p>
                    <a:p>
                      <a:pPr>
                        <a:spcAft>
                          <a:spcPts val="0"/>
                        </a:spcAft>
                      </a:pPr>
                      <a:r>
                        <a:rPr lang="en-GB" sz="1200" i="1"/>
                        <a:t>Reflect on the content and synthesise why the key INSIGHTS from the media content are pertinent to deliberative and participatory democracies</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666433427"/>
                  </a:ext>
                </a:extLst>
              </a:tr>
              <a:tr h="1260000">
                <a:tc>
                  <a:txBody>
                    <a:bodyPr/>
                    <a:lstStyle/>
                    <a:p>
                      <a:pPr lvl="0">
                        <a:spcAft>
                          <a:spcPts val="0"/>
                        </a:spcAft>
                        <a:buNone/>
                      </a:pPr>
                      <a:endParaRPr lang="en-GB" sz="1200" dirty="0"/>
                    </a:p>
                    <a:p>
                      <a:pPr lvl="0">
                        <a:spcAft>
                          <a:spcPts val="0"/>
                        </a:spcAft>
                        <a:buNone/>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gridSpan="2">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rowSpan="3">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rowSpan="3">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211458255"/>
                  </a:ext>
                </a:extLst>
              </a:tr>
              <a:tr h="1260000">
                <a:tc>
                  <a:txBody>
                    <a:bodyPr/>
                    <a:lstStyle/>
                    <a:p>
                      <a:pPr lvl="0">
                        <a:spcAft>
                          <a:spcPts val="0"/>
                        </a:spcAft>
                        <a:buNone/>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gridSpan="2">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a:p>
                  </a:txBody>
                  <a:tcPr/>
                </a:tc>
                <a:tc vMerge="1">
                  <a:txBody>
                    <a:bodyPr/>
                    <a:lstStyle/>
                    <a:p>
                      <a:pPr>
                        <a:spcAft>
                          <a:spcPts val="0"/>
                        </a:spcAft>
                      </a:pPr>
                      <a:endParaRPr lang="en-GB" sz="1200"/>
                    </a:p>
                  </a:txBody>
                  <a:tcPr/>
                </a:tc>
                <a:extLst>
                  <a:ext uri="{0D108BD9-81ED-4DB2-BD59-A6C34878D82A}">
                    <a16:rowId xmlns:a16="http://schemas.microsoft.com/office/drawing/2014/main" val="3521189858"/>
                  </a:ext>
                </a:extLst>
              </a:tr>
              <a:tr h="1260000">
                <a:tc>
                  <a:txBody>
                    <a:bodyPr/>
                    <a:lstStyle/>
                    <a:p>
                      <a:pPr lvl="0">
                        <a:spcAft>
                          <a:spcPts val="0"/>
                        </a:spcAft>
                        <a:buNone/>
                      </a:pPr>
                      <a:endParaRPr lang="en-GB" sz="1200"/>
                    </a:p>
                    <a:p>
                      <a:pPr lvl="0">
                        <a:spcAft>
                          <a:spcPts val="0"/>
                        </a:spcAft>
                        <a:buNone/>
                      </a:pPr>
                      <a:endParaRPr lang="en-GB" sz="1200"/>
                    </a:p>
                    <a:p>
                      <a:pPr lvl="0">
                        <a:spcAft>
                          <a:spcPts val="0"/>
                        </a:spcAft>
                        <a:buNone/>
                      </a:pPr>
                      <a:endParaRPr lang="en-GB" sz="1200"/>
                    </a:p>
                    <a:p>
                      <a:pPr lvl="0">
                        <a:spcAft>
                          <a:spcPts val="0"/>
                        </a:spcAft>
                        <a:buNone/>
                      </a:pPr>
                      <a:endParaRPr lang="en-GB" sz="1200"/>
                    </a:p>
                    <a:p>
                      <a:pPr lvl="0">
                        <a:spcAft>
                          <a:spcPts val="0"/>
                        </a:spcAft>
                        <a:buNone/>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gridSpan="2">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a:p>
                  </a:txBody>
                  <a:tcPr/>
                </a:tc>
                <a:tc vMerge="1">
                  <a:txBody>
                    <a:bodyPr/>
                    <a:lstStyle/>
                    <a:p>
                      <a:pPr>
                        <a:spcAft>
                          <a:spcPts val="0"/>
                        </a:spcAft>
                      </a:pPr>
                      <a:endParaRPr lang="en-GB" sz="1200"/>
                    </a:p>
                  </a:txBody>
                  <a:tcPr/>
                </a:tc>
                <a:extLst>
                  <a:ext uri="{0D108BD9-81ED-4DB2-BD59-A6C34878D82A}">
                    <a16:rowId xmlns:a16="http://schemas.microsoft.com/office/drawing/2014/main" val="2496534126"/>
                  </a:ext>
                </a:extLst>
              </a:tr>
            </a:tbl>
          </a:graphicData>
        </a:graphic>
      </p:graphicFrame>
      <p:sp>
        <p:nvSpPr>
          <p:cNvPr id="29" name="TextBox 28">
            <a:extLst>
              <a:ext uri="{FF2B5EF4-FFF2-40B4-BE49-F238E27FC236}">
                <a16:creationId xmlns:a16="http://schemas.microsoft.com/office/drawing/2014/main" id="{78638845-22C1-473D-96AE-F54680E849FE}"/>
              </a:ext>
            </a:extLst>
          </p:cNvPr>
          <p:cNvSpPr txBox="1"/>
          <p:nvPr/>
        </p:nvSpPr>
        <p:spPr>
          <a:xfrm>
            <a:off x="1890712" y="576000"/>
            <a:ext cx="3778250" cy="312650"/>
          </a:xfrm>
          <a:prstGeom prst="rect">
            <a:avLst/>
          </a:prstGeom>
          <a:noFill/>
        </p:spPr>
        <p:txBody>
          <a:bodyPr wrap="square">
            <a:spAutoFit/>
          </a:bodyPr>
          <a:lstStyle/>
          <a:p>
            <a:pPr algn="ctr">
              <a:lnSpc>
                <a:spcPct val="107000"/>
              </a:lnSpc>
              <a:spcAft>
                <a:spcPts val="800"/>
              </a:spcAft>
            </a:pPr>
            <a:r>
              <a:rPr lang="en-GB" sz="1400" b="1" dirty="0">
                <a:solidFill>
                  <a:srgbClr val="EB008A"/>
                </a:solidFill>
                <a:effectLst>
                  <a:outerShdw blurRad="38100" dist="38100" dir="2700000" algn="tl">
                    <a:srgbClr val="000000">
                      <a:alpha val="43137"/>
                    </a:srgbClr>
                  </a:outerShdw>
                </a:effectLst>
              </a:rPr>
              <a:t>Media Discourse Analysis Worksheet</a:t>
            </a:r>
          </a:p>
        </p:txBody>
      </p:sp>
    </p:spTree>
    <p:extLst>
      <p:ext uri="{BB962C8B-B14F-4D97-AF65-F5344CB8AC3E}">
        <p14:creationId xmlns:p14="http://schemas.microsoft.com/office/powerpoint/2010/main" val="12749214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a:extLst>
              <a:ext uri="{FF2B5EF4-FFF2-40B4-BE49-F238E27FC236}">
                <a16:creationId xmlns:a16="http://schemas.microsoft.com/office/drawing/2014/main" id="{D61EB408-4D0A-4F27-808B-B8D5375574C3}"/>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25144" r="4438"/>
          <a:stretch/>
        </p:blipFill>
        <p:spPr>
          <a:xfrm rot="-10800000">
            <a:off x="-163" y="-94"/>
            <a:ext cx="7560000" cy="10692000"/>
          </a:xfrm>
          <a:prstGeom prst="rect">
            <a:avLst/>
          </a:prstGeom>
        </p:spPr>
      </p:pic>
      <p:sp>
        <p:nvSpPr>
          <p:cNvPr id="20" name="Rectangle 19">
            <a:extLst>
              <a:ext uri="{FF2B5EF4-FFF2-40B4-BE49-F238E27FC236}">
                <a16:creationId xmlns:a16="http://schemas.microsoft.com/office/drawing/2014/main" id="{C06797F7-00B4-4176-8E2B-165695FD7304}"/>
              </a:ext>
            </a:extLst>
          </p:cNvPr>
          <p:cNvSpPr/>
          <p:nvPr/>
        </p:nvSpPr>
        <p:spPr>
          <a:xfrm>
            <a:off x="0" y="0"/>
            <a:ext cx="7559675" cy="54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8471082D-040B-4DBE-B43B-74E226E2D71D}"/>
              </a:ext>
            </a:extLst>
          </p:cNvPr>
          <p:cNvSpPr txBox="1"/>
          <p:nvPr/>
        </p:nvSpPr>
        <p:spPr>
          <a:xfrm>
            <a:off x="360000" y="116111"/>
            <a:ext cx="3860800" cy="307777"/>
          </a:xfrm>
          <a:prstGeom prst="rect">
            <a:avLst/>
          </a:prstGeom>
          <a:noFill/>
        </p:spPr>
        <p:txBody>
          <a:bodyPr wrap="square">
            <a:spAutoFit/>
          </a:bodyPr>
          <a:lstStyle/>
          <a:p>
            <a:pPr>
              <a:spcBef>
                <a:spcPts val="460"/>
              </a:spcBef>
              <a:spcAft>
                <a:spcPts val="0"/>
              </a:spcAft>
            </a:pPr>
            <a:r>
              <a:rPr lang="en-US" sz="1400" b="1">
                <a:solidFill>
                  <a:schemeClr val="bg1"/>
                </a:solidFill>
              </a:rPr>
              <a:t>Media Discourse Foresight Guide</a:t>
            </a:r>
            <a:endParaRPr lang="en-GB" sz="1400" b="1">
              <a:solidFill>
                <a:schemeClr val="bg1"/>
              </a:solidFill>
            </a:endParaRPr>
          </a:p>
        </p:txBody>
      </p:sp>
      <p:sp>
        <p:nvSpPr>
          <p:cNvPr id="21" name="Rectangle 20">
            <a:extLst>
              <a:ext uri="{FF2B5EF4-FFF2-40B4-BE49-F238E27FC236}">
                <a16:creationId xmlns:a16="http://schemas.microsoft.com/office/drawing/2014/main" id="{6DF2FD05-3D95-4724-97D1-C8955190845C}"/>
              </a:ext>
            </a:extLst>
          </p:cNvPr>
          <p:cNvSpPr/>
          <p:nvPr/>
        </p:nvSpPr>
        <p:spPr>
          <a:xfrm>
            <a:off x="-1" y="10223813"/>
            <a:ext cx="7559675" cy="46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grpSp>
        <p:nvGrpSpPr>
          <p:cNvPr id="17" name="Group 16">
            <a:extLst>
              <a:ext uri="{FF2B5EF4-FFF2-40B4-BE49-F238E27FC236}">
                <a16:creationId xmlns:a16="http://schemas.microsoft.com/office/drawing/2014/main" id="{103FF25C-89BC-4C57-BC4F-69EB00D5F7F9}"/>
              </a:ext>
            </a:extLst>
          </p:cNvPr>
          <p:cNvGrpSpPr>
            <a:grpSpLocks noGrp="1" noUngrp="1" noRot="1" noChangeAspect="1" noMove="1" noResize="1"/>
          </p:cNvGrpSpPr>
          <p:nvPr/>
        </p:nvGrpSpPr>
        <p:grpSpPr>
          <a:xfrm>
            <a:off x="360000" y="10295394"/>
            <a:ext cx="3860800" cy="324836"/>
            <a:chOff x="360000" y="10295394"/>
            <a:chExt cx="3860800" cy="324836"/>
          </a:xfrm>
        </p:grpSpPr>
        <p:sp>
          <p:nvSpPr>
            <p:cNvPr id="18" name="TextBox 17">
              <a:extLst>
                <a:ext uri="{FF2B5EF4-FFF2-40B4-BE49-F238E27FC236}">
                  <a16:creationId xmlns:a16="http://schemas.microsoft.com/office/drawing/2014/main" id="{B49EDDA1-CD02-4DA9-983E-F7CA10E20551}"/>
                </a:ext>
              </a:extLst>
            </p:cNvPr>
            <p:cNvSpPr txBox="1">
              <a:spLocks noGrp="1" noRot="1" noChangeAspect="1" noMove="1" noResize="1" noEditPoints="1" noAdjustHandles="1" noChangeArrowheads="1" noChangeShapeType="1" noTextEdit="1"/>
            </p:cNvSpPr>
            <p:nvPr/>
          </p:nvSpPr>
          <p:spPr>
            <a:xfrm>
              <a:off x="1327150" y="10319313"/>
              <a:ext cx="2893650" cy="276999"/>
            </a:xfrm>
            <a:prstGeom prst="rect">
              <a:avLst/>
            </a:prstGeom>
            <a:noFill/>
          </p:spPr>
          <p:txBody>
            <a:bodyPr wrap="square">
              <a:spAutoFit/>
            </a:bodyPr>
            <a:lstStyle/>
            <a:p>
              <a:pPr>
                <a:spcBef>
                  <a:spcPts val="460"/>
                </a:spcBef>
                <a:spcAft>
                  <a:spcPts val="0"/>
                </a:spcAft>
              </a:pPr>
              <a:r>
                <a:rPr lang="en-US" sz="1200">
                  <a:solidFill>
                    <a:schemeClr val="bg1"/>
                  </a:solidFill>
                </a:rPr>
                <a:t>| </a:t>
              </a:r>
              <a:r>
                <a:rPr lang="en-US" sz="1200" b="1">
                  <a:solidFill>
                    <a:schemeClr val="bg1"/>
                  </a:solidFill>
                </a:rPr>
                <a:t>Media Discourse Foresight Guide</a:t>
              </a:r>
              <a:endParaRPr lang="en-GB" sz="1200" b="1">
                <a:solidFill>
                  <a:schemeClr val="bg1"/>
                </a:solidFill>
              </a:endParaRPr>
            </a:p>
          </p:txBody>
        </p:sp>
        <p:pic>
          <p:nvPicPr>
            <p:cNvPr id="19" name="Picture 18">
              <a:extLst>
                <a:ext uri="{FF2B5EF4-FFF2-40B4-BE49-F238E27FC236}">
                  <a16:creationId xmlns:a16="http://schemas.microsoft.com/office/drawing/2014/main" id="{DE6893B6-32E2-4D3D-BFA9-E7F726A411D0}"/>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360000" y="10295394"/>
              <a:ext cx="1039474" cy="324836"/>
            </a:xfrm>
            <a:prstGeom prst="rect">
              <a:avLst/>
            </a:prstGeom>
          </p:spPr>
        </p:pic>
      </p:grpSp>
      <p:sp>
        <p:nvSpPr>
          <p:cNvPr id="25" name="TextBox 5">
            <a:extLst>
              <a:ext uri="{FF2B5EF4-FFF2-40B4-BE49-F238E27FC236}">
                <a16:creationId xmlns:a16="http://schemas.microsoft.com/office/drawing/2014/main" id="{22FEACA9-5B44-4917-8CFF-3B6185F3D0C5}"/>
              </a:ext>
            </a:extLst>
          </p:cNvPr>
          <p:cNvSpPr txBox="1"/>
          <p:nvPr/>
        </p:nvSpPr>
        <p:spPr>
          <a:xfrm>
            <a:off x="5322737" y="914091"/>
            <a:ext cx="1609239" cy="1848635"/>
          </a:xfrm>
          <a:prstGeom prst="rect">
            <a:avLst/>
          </a:prstGeom>
          <a:noFill/>
        </p:spPr>
        <p:txBody>
          <a:bodyPr wrap="square">
            <a:spAutoFit/>
          </a:bodyPr>
          <a:lstStyle/>
          <a:p>
            <a:pPr algn="ctr">
              <a:lnSpc>
                <a:spcPct val="107000"/>
              </a:lnSpc>
              <a:spcAft>
                <a:spcPts val="800"/>
              </a:spcAft>
            </a:pPr>
            <a:r>
              <a:rPr lang="en-GB" sz="1100" b="1" kern="1200">
                <a:solidFill>
                  <a:srgbClr val="FFFFFF"/>
                </a:solidFill>
                <a:effectLst/>
                <a:latin typeface="Calibri Light" panose="020F0302020204030204" pitchFamily="34" charset="0"/>
                <a:ea typeface="Calibri" panose="020F0502020204030204" pitchFamily="34" charset="0"/>
                <a:cs typeface="Arial" panose="020B0604020202020204" pitchFamily="34" charset="0"/>
              </a:rPr>
              <a:t>Top Tip: In the compositional layer, you can write not only about what is said, but also what is IMPLIED based on how the language and other features work together to create meaning.</a:t>
            </a:r>
            <a:endParaRPr lang="en-GB" sz="110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2" name="Table 2">
            <a:extLst>
              <a:ext uri="{FF2B5EF4-FFF2-40B4-BE49-F238E27FC236}">
                <a16:creationId xmlns:a16="http://schemas.microsoft.com/office/drawing/2014/main" id="{276FE405-23A4-4D8A-BD24-5D1020E92CC8}"/>
              </a:ext>
            </a:extLst>
          </p:cNvPr>
          <p:cNvGraphicFramePr>
            <a:graphicFrameLocks noGrp="1"/>
          </p:cNvGraphicFramePr>
          <p:nvPr/>
        </p:nvGraphicFramePr>
        <p:xfrm>
          <a:off x="431836" y="913782"/>
          <a:ext cx="6696000" cy="8820000"/>
        </p:xfrm>
        <a:graphic>
          <a:graphicData uri="http://schemas.openxmlformats.org/drawingml/2006/table">
            <a:tbl>
              <a:tblPr>
                <a:tableStyleId>{5940675A-B579-460E-94D1-54222C63F5DA}</a:tableStyleId>
              </a:tblPr>
              <a:tblGrid>
                <a:gridCol w="1339200">
                  <a:extLst>
                    <a:ext uri="{9D8B030D-6E8A-4147-A177-3AD203B41FA5}">
                      <a16:colId xmlns:a16="http://schemas.microsoft.com/office/drawing/2014/main" val="456869064"/>
                    </a:ext>
                  </a:extLst>
                </a:gridCol>
                <a:gridCol w="1339200">
                  <a:extLst>
                    <a:ext uri="{9D8B030D-6E8A-4147-A177-3AD203B41FA5}">
                      <a16:colId xmlns:a16="http://schemas.microsoft.com/office/drawing/2014/main" val="2468509190"/>
                    </a:ext>
                  </a:extLst>
                </a:gridCol>
                <a:gridCol w="1339200">
                  <a:extLst>
                    <a:ext uri="{9D8B030D-6E8A-4147-A177-3AD203B41FA5}">
                      <a16:colId xmlns:a16="http://schemas.microsoft.com/office/drawing/2014/main" val="880247399"/>
                    </a:ext>
                  </a:extLst>
                </a:gridCol>
                <a:gridCol w="1339200">
                  <a:extLst>
                    <a:ext uri="{9D8B030D-6E8A-4147-A177-3AD203B41FA5}">
                      <a16:colId xmlns:a16="http://schemas.microsoft.com/office/drawing/2014/main" val="829490182"/>
                    </a:ext>
                  </a:extLst>
                </a:gridCol>
                <a:gridCol w="1339200">
                  <a:extLst>
                    <a:ext uri="{9D8B030D-6E8A-4147-A177-3AD203B41FA5}">
                      <a16:colId xmlns:a16="http://schemas.microsoft.com/office/drawing/2014/main" val="3401206478"/>
                    </a:ext>
                  </a:extLst>
                </a:gridCol>
              </a:tblGrid>
              <a:tr h="1260000">
                <a:tc>
                  <a:txBody>
                    <a:bodyPr/>
                    <a:lstStyle/>
                    <a:p>
                      <a:pPr lvl="0">
                        <a:spcAft>
                          <a:spcPts val="0"/>
                        </a:spcAft>
                        <a:buNone/>
                      </a:pPr>
                      <a:endParaRPr lang="en-GB" sz="1200" dirty="0"/>
                    </a:p>
                    <a:p>
                      <a:pPr lvl="0">
                        <a:spcAft>
                          <a:spcPts val="0"/>
                        </a:spcAft>
                        <a:buNone/>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rowSpan="7">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rowSpan="7">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211458255"/>
                  </a:ext>
                </a:extLst>
              </a:tr>
              <a:tr h="1260000">
                <a:tc>
                  <a:txBody>
                    <a:bodyPr/>
                    <a:lstStyle/>
                    <a:p>
                      <a:pPr lvl="0">
                        <a:spcAft>
                          <a:spcPts val="0"/>
                        </a:spcAft>
                        <a:buNone/>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a:p>
                  </a:txBody>
                  <a:tcPr/>
                </a:tc>
                <a:tc vMerge="1">
                  <a:txBody>
                    <a:bodyPr/>
                    <a:lstStyle/>
                    <a:p>
                      <a:pPr>
                        <a:spcAft>
                          <a:spcPts val="0"/>
                        </a:spcAft>
                      </a:pPr>
                      <a:endParaRPr lang="en-GB" sz="1200"/>
                    </a:p>
                  </a:txBody>
                  <a:tcPr/>
                </a:tc>
                <a:extLst>
                  <a:ext uri="{0D108BD9-81ED-4DB2-BD59-A6C34878D82A}">
                    <a16:rowId xmlns:a16="http://schemas.microsoft.com/office/drawing/2014/main" val="3521189858"/>
                  </a:ext>
                </a:extLst>
              </a:tr>
              <a:tr h="1260000">
                <a:tc>
                  <a:txBody>
                    <a:bodyPr/>
                    <a:lstStyle/>
                    <a:p>
                      <a:pPr lvl="0">
                        <a:spcAft>
                          <a:spcPts val="0"/>
                        </a:spcAft>
                        <a:buNone/>
                      </a:pPr>
                      <a:endParaRPr lang="en-GB" sz="1200" dirty="0"/>
                    </a:p>
                    <a:p>
                      <a:pPr lvl="0">
                        <a:spcAft>
                          <a:spcPts val="0"/>
                        </a:spcAft>
                        <a:buNone/>
                      </a:pPr>
                      <a:endParaRPr lang="en-GB" sz="1200" dirty="0"/>
                    </a:p>
                    <a:p>
                      <a:pPr lvl="0">
                        <a:spcAft>
                          <a:spcPts val="0"/>
                        </a:spcAft>
                        <a:buNone/>
                      </a:pPr>
                      <a:endParaRPr lang="en-GB" sz="1200" dirty="0"/>
                    </a:p>
                    <a:p>
                      <a:pPr lvl="0">
                        <a:spcAft>
                          <a:spcPts val="0"/>
                        </a:spcAft>
                        <a:buNone/>
                      </a:pPr>
                      <a:endParaRPr lang="en-GB" sz="1200" dirty="0"/>
                    </a:p>
                    <a:p>
                      <a:pPr lvl="0">
                        <a:spcAft>
                          <a:spcPts val="0"/>
                        </a:spcAft>
                        <a:buNone/>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a:p>
                  </a:txBody>
                  <a:tcPr/>
                </a:tc>
                <a:tc vMerge="1">
                  <a:txBody>
                    <a:bodyPr/>
                    <a:lstStyle/>
                    <a:p>
                      <a:pPr>
                        <a:spcAft>
                          <a:spcPts val="0"/>
                        </a:spcAft>
                      </a:pPr>
                      <a:endParaRPr lang="en-GB" sz="1200"/>
                    </a:p>
                  </a:txBody>
                  <a:tcPr/>
                </a:tc>
                <a:extLst>
                  <a:ext uri="{0D108BD9-81ED-4DB2-BD59-A6C34878D82A}">
                    <a16:rowId xmlns:a16="http://schemas.microsoft.com/office/drawing/2014/main" val="2496534126"/>
                  </a:ext>
                </a:extLst>
              </a:tr>
              <a:tr h="1260000">
                <a:tc>
                  <a:txBody>
                    <a:bodyPr/>
                    <a:lstStyle/>
                    <a:p>
                      <a:pPr lvl="0">
                        <a:spcAft>
                          <a:spcPts val="0"/>
                        </a:spcAft>
                        <a:buNone/>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535151457"/>
                  </a:ext>
                </a:extLst>
              </a:tr>
              <a:tr h="1260000">
                <a:tc>
                  <a:txBody>
                    <a:bodyPr/>
                    <a:lstStyle/>
                    <a:p>
                      <a:pPr lvl="0">
                        <a:spcAft>
                          <a:spcPts val="0"/>
                        </a:spcAft>
                        <a:buNone/>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3778476509"/>
                  </a:ext>
                </a:extLst>
              </a:tr>
              <a:tr h="1260000">
                <a:tc>
                  <a:txBody>
                    <a:bodyPr/>
                    <a:lstStyle/>
                    <a:p>
                      <a:pPr lvl="0">
                        <a:spcAft>
                          <a:spcPts val="0"/>
                        </a:spcAft>
                        <a:buNone/>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253769043"/>
                  </a:ext>
                </a:extLst>
              </a:tr>
              <a:tr h="1260000">
                <a:tc>
                  <a:txBody>
                    <a:bodyPr/>
                    <a:lstStyle/>
                    <a:p>
                      <a:pPr lvl="0">
                        <a:spcAft>
                          <a:spcPts val="0"/>
                        </a:spcAft>
                        <a:buNone/>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560973499"/>
                  </a:ext>
                </a:extLst>
              </a:tr>
            </a:tbl>
          </a:graphicData>
        </a:graphic>
      </p:graphicFrame>
    </p:spTree>
    <p:extLst>
      <p:ext uri="{BB962C8B-B14F-4D97-AF65-F5344CB8AC3E}">
        <p14:creationId xmlns:p14="http://schemas.microsoft.com/office/powerpoint/2010/main" val="4291225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a:extLst>
              <a:ext uri="{FF2B5EF4-FFF2-40B4-BE49-F238E27FC236}">
                <a16:creationId xmlns:a16="http://schemas.microsoft.com/office/drawing/2014/main" id="{D61EB408-4D0A-4F27-808B-B8D5375574C3}"/>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25144" r="4438"/>
          <a:stretch/>
        </p:blipFill>
        <p:spPr>
          <a:xfrm rot="-10800000">
            <a:off x="-163" y="-94"/>
            <a:ext cx="7560000" cy="10692000"/>
          </a:xfrm>
          <a:prstGeom prst="rect">
            <a:avLst/>
          </a:prstGeom>
        </p:spPr>
      </p:pic>
      <p:sp>
        <p:nvSpPr>
          <p:cNvPr id="20" name="Rectangle 19">
            <a:extLst>
              <a:ext uri="{FF2B5EF4-FFF2-40B4-BE49-F238E27FC236}">
                <a16:creationId xmlns:a16="http://schemas.microsoft.com/office/drawing/2014/main" id="{C06797F7-00B4-4176-8E2B-165695FD7304}"/>
              </a:ext>
            </a:extLst>
          </p:cNvPr>
          <p:cNvSpPr/>
          <p:nvPr/>
        </p:nvSpPr>
        <p:spPr>
          <a:xfrm>
            <a:off x="0" y="0"/>
            <a:ext cx="7559675" cy="54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8471082D-040B-4DBE-B43B-74E226E2D71D}"/>
              </a:ext>
            </a:extLst>
          </p:cNvPr>
          <p:cNvSpPr txBox="1"/>
          <p:nvPr/>
        </p:nvSpPr>
        <p:spPr>
          <a:xfrm>
            <a:off x="360000" y="116111"/>
            <a:ext cx="3860800" cy="307777"/>
          </a:xfrm>
          <a:prstGeom prst="rect">
            <a:avLst/>
          </a:prstGeom>
          <a:noFill/>
        </p:spPr>
        <p:txBody>
          <a:bodyPr wrap="square">
            <a:spAutoFit/>
          </a:bodyPr>
          <a:lstStyle/>
          <a:p>
            <a:pPr>
              <a:spcBef>
                <a:spcPts val="460"/>
              </a:spcBef>
              <a:spcAft>
                <a:spcPts val="0"/>
              </a:spcAft>
            </a:pPr>
            <a:r>
              <a:rPr lang="en-US" sz="1400" b="1">
                <a:solidFill>
                  <a:schemeClr val="bg1"/>
                </a:solidFill>
              </a:rPr>
              <a:t>Media Discourse Foresight Guide</a:t>
            </a:r>
            <a:endParaRPr lang="en-GB" sz="1400" b="1">
              <a:solidFill>
                <a:schemeClr val="bg1"/>
              </a:solidFill>
            </a:endParaRPr>
          </a:p>
        </p:txBody>
      </p:sp>
      <p:sp>
        <p:nvSpPr>
          <p:cNvPr id="21" name="Rectangle 20">
            <a:extLst>
              <a:ext uri="{FF2B5EF4-FFF2-40B4-BE49-F238E27FC236}">
                <a16:creationId xmlns:a16="http://schemas.microsoft.com/office/drawing/2014/main" id="{6DF2FD05-3D95-4724-97D1-C8955190845C}"/>
              </a:ext>
            </a:extLst>
          </p:cNvPr>
          <p:cNvSpPr/>
          <p:nvPr/>
        </p:nvSpPr>
        <p:spPr>
          <a:xfrm>
            <a:off x="-1" y="10223813"/>
            <a:ext cx="7559675" cy="46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grpSp>
        <p:nvGrpSpPr>
          <p:cNvPr id="17" name="Group 16">
            <a:extLst>
              <a:ext uri="{FF2B5EF4-FFF2-40B4-BE49-F238E27FC236}">
                <a16:creationId xmlns:a16="http://schemas.microsoft.com/office/drawing/2014/main" id="{103FF25C-89BC-4C57-BC4F-69EB00D5F7F9}"/>
              </a:ext>
            </a:extLst>
          </p:cNvPr>
          <p:cNvGrpSpPr>
            <a:grpSpLocks noGrp="1" noUngrp="1" noRot="1" noChangeAspect="1" noMove="1" noResize="1"/>
          </p:cNvGrpSpPr>
          <p:nvPr/>
        </p:nvGrpSpPr>
        <p:grpSpPr>
          <a:xfrm>
            <a:off x="360000" y="10295394"/>
            <a:ext cx="3860800" cy="324836"/>
            <a:chOff x="360000" y="10295394"/>
            <a:chExt cx="3860800" cy="324836"/>
          </a:xfrm>
        </p:grpSpPr>
        <p:sp>
          <p:nvSpPr>
            <p:cNvPr id="18" name="TextBox 17">
              <a:extLst>
                <a:ext uri="{FF2B5EF4-FFF2-40B4-BE49-F238E27FC236}">
                  <a16:creationId xmlns:a16="http://schemas.microsoft.com/office/drawing/2014/main" id="{B49EDDA1-CD02-4DA9-983E-F7CA10E20551}"/>
                </a:ext>
              </a:extLst>
            </p:cNvPr>
            <p:cNvSpPr txBox="1">
              <a:spLocks noGrp="1" noRot="1" noChangeAspect="1" noMove="1" noResize="1" noEditPoints="1" noAdjustHandles="1" noChangeArrowheads="1" noChangeShapeType="1" noTextEdit="1"/>
            </p:cNvSpPr>
            <p:nvPr/>
          </p:nvSpPr>
          <p:spPr>
            <a:xfrm>
              <a:off x="1327150" y="10319313"/>
              <a:ext cx="2893650" cy="276999"/>
            </a:xfrm>
            <a:prstGeom prst="rect">
              <a:avLst/>
            </a:prstGeom>
            <a:noFill/>
          </p:spPr>
          <p:txBody>
            <a:bodyPr wrap="square">
              <a:spAutoFit/>
            </a:bodyPr>
            <a:lstStyle/>
            <a:p>
              <a:pPr>
                <a:spcBef>
                  <a:spcPts val="460"/>
                </a:spcBef>
                <a:spcAft>
                  <a:spcPts val="0"/>
                </a:spcAft>
              </a:pPr>
              <a:r>
                <a:rPr lang="en-US" sz="1200">
                  <a:solidFill>
                    <a:schemeClr val="bg1"/>
                  </a:solidFill>
                </a:rPr>
                <a:t>| </a:t>
              </a:r>
              <a:r>
                <a:rPr lang="en-US" sz="1200" b="1">
                  <a:solidFill>
                    <a:schemeClr val="bg1"/>
                  </a:solidFill>
                </a:rPr>
                <a:t>Media Discourse Foresight Guide</a:t>
              </a:r>
              <a:endParaRPr lang="en-GB" sz="1200" b="1">
                <a:solidFill>
                  <a:schemeClr val="bg1"/>
                </a:solidFill>
              </a:endParaRPr>
            </a:p>
          </p:txBody>
        </p:sp>
        <p:pic>
          <p:nvPicPr>
            <p:cNvPr id="19" name="Picture 18">
              <a:extLst>
                <a:ext uri="{FF2B5EF4-FFF2-40B4-BE49-F238E27FC236}">
                  <a16:creationId xmlns:a16="http://schemas.microsoft.com/office/drawing/2014/main" id="{DE6893B6-32E2-4D3D-BFA9-E7F726A411D0}"/>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360000" y="10295394"/>
              <a:ext cx="1039474" cy="324836"/>
            </a:xfrm>
            <a:prstGeom prst="rect">
              <a:avLst/>
            </a:prstGeom>
          </p:spPr>
        </p:pic>
      </p:grpSp>
      <p:sp>
        <p:nvSpPr>
          <p:cNvPr id="25" name="TextBox 5">
            <a:extLst>
              <a:ext uri="{FF2B5EF4-FFF2-40B4-BE49-F238E27FC236}">
                <a16:creationId xmlns:a16="http://schemas.microsoft.com/office/drawing/2014/main" id="{22FEACA9-5B44-4917-8CFF-3B6185F3D0C5}"/>
              </a:ext>
            </a:extLst>
          </p:cNvPr>
          <p:cNvSpPr txBox="1"/>
          <p:nvPr/>
        </p:nvSpPr>
        <p:spPr>
          <a:xfrm>
            <a:off x="5322737" y="914091"/>
            <a:ext cx="1609239" cy="1848635"/>
          </a:xfrm>
          <a:prstGeom prst="rect">
            <a:avLst/>
          </a:prstGeom>
          <a:noFill/>
        </p:spPr>
        <p:txBody>
          <a:bodyPr wrap="square">
            <a:spAutoFit/>
          </a:bodyPr>
          <a:lstStyle/>
          <a:p>
            <a:pPr algn="ctr">
              <a:lnSpc>
                <a:spcPct val="107000"/>
              </a:lnSpc>
              <a:spcAft>
                <a:spcPts val="800"/>
              </a:spcAft>
            </a:pPr>
            <a:r>
              <a:rPr lang="en-GB" sz="1100" b="1" kern="1200">
                <a:solidFill>
                  <a:srgbClr val="FFFFFF"/>
                </a:solidFill>
                <a:effectLst/>
                <a:latin typeface="Calibri Light" panose="020F0302020204030204" pitchFamily="34" charset="0"/>
                <a:ea typeface="Calibri" panose="020F0502020204030204" pitchFamily="34" charset="0"/>
                <a:cs typeface="Arial" panose="020B0604020202020204" pitchFamily="34" charset="0"/>
              </a:rPr>
              <a:t>Top Tip: In the compositional layer, you can write not only about what is said, but also what is IMPLIED based on how the language and other features work together to create meaning.</a:t>
            </a:r>
            <a:endParaRPr lang="en-GB" sz="110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2" name="Table 2">
            <a:extLst>
              <a:ext uri="{FF2B5EF4-FFF2-40B4-BE49-F238E27FC236}">
                <a16:creationId xmlns:a16="http://schemas.microsoft.com/office/drawing/2014/main" id="{276FE405-23A4-4D8A-BD24-5D1020E92CC8}"/>
              </a:ext>
            </a:extLst>
          </p:cNvPr>
          <p:cNvGraphicFramePr>
            <a:graphicFrameLocks noGrp="1"/>
          </p:cNvGraphicFramePr>
          <p:nvPr>
            <p:extLst>
              <p:ext uri="{D42A27DB-BD31-4B8C-83A1-F6EECF244321}">
                <p14:modId xmlns:p14="http://schemas.microsoft.com/office/powerpoint/2010/main" val="2670817737"/>
              </p:ext>
            </p:extLst>
          </p:nvPr>
        </p:nvGraphicFramePr>
        <p:xfrm>
          <a:off x="431836" y="913782"/>
          <a:ext cx="6696000" cy="8820000"/>
        </p:xfrm>
        <a:graphic>
          <a:graphicData uri="http://schemas.openxmlformats.org/drawingml/2006/table">
            <a:tbl>
              <a:tblPr>
                <a:tableStyleId>{5940675A-B579-460E-94D1-54222C63F5DA}</a:tableStyleId>
              </a:tblPr>
              <a:tblGrid>
                <a:gridCol w="1339200">
                  <a:extLst>
                    <a:ext uri="{9D8B030D-6E8A-4147-A177-3AD203B41FA5}">
                      <a16:colId xmlns:a16="http://schemas.microsoft.com/office/drawing/2014/main" val="456869064"/>
                    </a:ext>
                  </a:extLst>
                </a:gridCol>
                <a:gridCol w="1339200">
                  <a:extLst>
                    <a:ext uri="{9D8B030D-6E8A-4147-A177-3AD203B41FA5}">
                      <a16:colId xmlns:a16="http://schemas.microsoft.com/office/drawing/2014/main" val="2468509190"/>
                    </a:ext>
                  </a:extLst>
                </a:gridCol>
                <a:gridCol w="1339200">
                  <a:extLst>
                    <a:ext uri="{9D8B030D-6E8A-4147-A177-3AD203B41FA5}">
                      <a16:colId xmlns:a16="http://schemas.microsoft.com/office/drawing/2014/main" val="880247399"/>
                    </a:ext>
                  </a:extLst>
                </a:gridCol>
                <a:gridCol w="1339200">
                  <a:extLst>
                    <a:ext uri="{9D8B030D-6E8A-4147-A177-3AD203B41FA5}">
                      <a16:colId xmlns:a16="http://schemas.microsoft.com/office/drawing/2014/main" val="829490182"/>
                    </a:ext>
                  </a:extLst>
                </a:gridCol>
                <a:gridCol w="1339200">
                  <a:extLst>
                    <a:ext uri="{9D8B030D-6E8A-4147-A177-3AD203B41FA5}">
                      <a16:colId xmlns:a16="http://schemas.microsoft.com/office/drawing/2014/main" val="3401206478"/>
                    </a:ext>
                  </a:extLst>
                </a:gridCol>
              </a:tblGrid>
              <a:tr h="1260000">
                <a:tc>
                  <a:txBody>
                    <a:bodyPr/>
                    <a:lstStyle/>
                    <a:p>
                      <a:pPr lvl="0">
                        <a:spcAft>
                          <a:spcPts val="0"/>
                        </a:spcAft>
                        <a:buNone/>
                      </a:pPr>
                      <a:endParaRPr lang="en-GB" sz="1200" dirty="0"/>
                    </a:p>
                    <a:p>
                      <a:pPr lvl="0">
                        <a:spcAft>
                          <a:spcPts val="0"/>
                        </a:spcAft>
                        <a:buNone/>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rowSpan="7">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rowSpan="7">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211458255"/>
                  </a:ext>
                </a:extLst>
              </a:tr>
              <a:tr h="1260000">
                <a:tc>
                  <a:txBody>
                    <a:bodyPr/>
                    <a:lstStyle/>
                    <a:p>
                      <a:pPr lvl="0">
                        <a:spcAft>
                          <a:spcPts val="0"/>
                        </a:spcAft>
                        <a:buNone/>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a:p>
                  </a:txBody>
                  <a:tcPr/>
                </a:tc>
                <a:tc vMerge="1">
                  <a:txBody>
                    <a:bodyPr/>
                    <a:lstStyle/>
                    <a:p>
                      <a:pPr>
                        <a:spcAft>
                          <a:spcPts val="0"/>
                        </a:spcAft>
                      </a:pPr>
                      <a:endParaRPr lang="en-GB" sz="1200"/>
                    </a:p>
                  </a:txBody>
                  <a:tcPr/>
                </a:tc>
                <a:extLst>
                  <a:ext uri="{0D108BD9-81ED-4DB2-BD59-A6C34878D82A}">
                    <a16:rowId xmlns:a16="http://schemas.microsoft.com/office/drawing/2014/main" val="3521189858"/>
                  </a:ext>
                </a:extLst>
              </a:tr>
              <a:tr h="1260000">
                <a:tc>
                  <a:txBody>
                    <a:bodyPr/>
                    <a:lstStyle/>
                    <a:p>
                      <a:pPr lvl="0">
                        <a:spcAft>
                          <a:spcPts val="0"/>
                        </a:spcAft>
                        <a:buNone/>
                      </a:pPr>
                      <a:endParaRPr lang="en-GB" sz="1200" dirty="0"/>
                    </a:p>
                    <a:p>
                      <a:pPr lvl="0">
                        <a:spcAft>
                          <a:spcPts val="0"/>
                        </a:spcAft>
                        <a:buNone/>
                      </a:pPr>
                      <a:endParaRPr lang="en-GB" sz="1200" dirty="0"/>
                    </a:p>
                    <a:p>
                      <a:pPr lvl="0">
                        <a:spcAft>
                          <a:spcPts val="0"/>
                        </a:spcAft>
                        <a:buNone/>
                      </a:pPr>
                      <a:endParaRPr lang="en-GB" sz="1200" dirty="0"/>
                    </a:p>
                    <a:p>
                      <a:pPr lvl="0">
                        <a:spcAft>
                          <a:spcPts val="0"/>
                        </a:spcAft>
                        <a:buNone/>
                      </a:pPr>
                      <a:endParaRPr lang="en-GB" sz="1200" dirty="0"/>
                    </a:p>
                    <a:p>
                      <a:pPr lvl="0">
                        <a:spcAft>
                          <a:spcPts val="0"/>
                        </a:spcAft>
                        <a:buNone/>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a:p>
                  </a:txBody>
                  <a:tcPr/>
                </a:tc>
                <a:tc vMerge="1">
                  <a:txBody>
                    <a:bodyPr/>
                    <a:lstStyle/>
                    <a:p>
                      <a:pPr>
                        <a:spcAft>
                          <a:spcPts val="0"/>
                        </a:spcAft>
                      </a:pPr>
                      <a:endParaRPr lang="en-GB" sz="1200"/>
                    </a:p>
                  </a:txBody>
                  <a:tcPr/>
                </a:tc>
                <a:extLst>
                  <a:ext uri="{0D108BD9-81ED-4DB2-BD59-A6C34878D82A}">
                    <a16:rowId xmlns:a16="http://schemas.microsoft.com/office/drawing/2014/main" val="2496534126"/>
                  </a:ext>
                </a:extLst>
              </a:tr>
              <a:tr h="1260000">
                <a:tc>
                  <a:txBody>
                    <a:bodyPr/>
                    <a:lstStyle/>
                    <a:p>
                      <a:pPr lvl="0">
                        <a:spcAft>
                          <a:spcPts val="0"/>
                        </a:spcAft>
                        <a:buNone/>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535151457"/>
                  </a:ext>
                </a:extLst>
              </a:tr>
              <a:tr h="1260000">
                <a:tc>
                  <a:txBody>
                    <a:bodyPr/>
                    <a:lstStyle/>
                    <a:p>
                      <a:pPr lvl="0">
                        <a:spcAft>
                          <a:spcPts val="0"/>
                        </a:spcAft>
                        <a:buNone/>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3778476509"/>
                  </a:ext>
                </a:extLst>
              </a:tr>
              <a:tr h="1260000">
                <a:tc>
                  <a:txBody>
                    <a:bodyPr/>
                    <a:lstStyle/>
                    <a:p>
                      <a:pPr lvl="0">
                        <a:spcAft>
                          <a:spcPts val="0"/>
                        </a:spcAft>
                        <a:buNone/>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253769043"/>
                  </a:ext>
                </a:extLst>
              </a:tr>
              <a:tr h="1260000">
                <a:tc>
                  <a:txBody>
                    <a:bodyPr/>
                    <a:lstStyle/>
                    <a:p>
                      <a:pPr lvl="0">
                        <a:spcAft>
                          <a:spcPts val="0"/>
                        </a:spcAft>
                        <a:buNone/>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560973499"/>
                  </a:ext>
                </a:extLst>
              </a:tr>
            </a:tbl>
          </a:graphicData>
        </a:graphic>
      </p:graphicFrame>
    </p:spTree>
    <p:extLst>
      <p:ext uri="{BB962C8B-B14F-4D97-AF65-F5344CB8AC3E}">
        <p14:creationId xmlns:p14="http://schemas.microsoft.com/office/powerpoint/2010/main" val="6386461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a:extLst>
              <a:ext uri="{FF2B5EF4-FFF2-40B4-BE49-F238E27FC236}">
                <a16:creationId xmlns:a16="http://schemas.microsoft.com/office/drawing/2014/main" id="{D61EB408-4D0A-4F27-808B-B8D5375574C3}"/>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25144" r="4438"/>
          <a:stretch/>
        </p:blipFill>
        <p:spPr>
          <a:xfrm rot="-10800000">
            <a:off x="-163" y="-94"/>
            <a:ext cx="7560000" cy="10692000"/>
          </a:xfrm>
          <a:prstGeom prst="rect">
            <a:avLst/>
          </a:prstGeom>
        </p:spPr>
      </p:pic>
      <p:sp>
        <p:nvSpPr>
          <p:cNvPr id="20" name="Rectangle 19">
            <a:extLst>
              <a:ext uri="{FF2B5EF4-FFF2-40B4-BE49-F238E27FC236}">
                <a16:creationId xmlns:a16="http://schemas.microsoft.com/office/drawing/2014/main" id="{C06797F7-00B4-4176-8E2B-165695FD7304}"/>
              </a:ext>
            </a:extLst>
          </p:cNvPr>
          <p:cNvSpPr/>
          <p:nvPr/>
        </p:nvSpPr>
        <p:spPr>
          <a:xfrm>
            <a:off x="0" y="0"/>
            <a:ext cx="7559675" cy="54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8471082D-040B-4DBE-B43B-74E226E2D71D}"/>
              </a:ext>
            </a:extLst>
          </p:cNvPr>
          <p:cNvSpPr txBox="1"/>
          <p:nvPr/>
        </p:nvSpPr>
        <p:spPr>
          <a:xfrm>
            <a:off x="360000" y="116111"/>
            <a:ext cx="3860800" cy="307777"/>
          </a:xfrm>
          <a:prstGeom prst="rect">
            <a:avLst/>
          </a:prstGeom>
          <a:noFill/>
        </p:spPr>
        <p:txBody>
          <a:bodyPr wrap="square">
            <a:spAutoFit/>
          </a:bodyPr>
          <a:lstStyle/>
          <a:p>
            <a:pPr>
              <a:spcBef>
                <a:spcPts val="460"/>
              </a:spcBef>
              <a:spcAft>
                <a:spcPts val="0"/>
              </a:spcAft>
            </a:pPr>
            <a:r>
              <a:rPr lang="en-US" sz="1400" b="1">
                <a:solidFill>
                  <a:schemeClr val="bg1"/>
                </a:solidFill>
              </a:rPr>
              <a:t>Media Discourse Foresight Guide</a:t>
            </a:r>
            <a:endParaRPr lang="en-GB" sz="1400" b="1">
              <a:solidFill>
                <a:schemeClr val="bg1"/>
              </a:solidFill>
            </a:endParaRPr>
          </a:p>
        </p:txBody>
      </p:sp>
      <p:sp>
        <p:nvSpPr>
          <p:cNvPr id="21" name="Rectangle 20">
            <a:extLst>
              <a:ext uri="{FF2B5EF4-FFF2-40B4-BE49-F238E27FC236}">
                <a16:creationId xmlns:a16="http://schemas.microsoft.com/office/drawing/2014/main" id="{6DF2FD05-3D95-4724-97D1-C8955190845C}"/>
              </a:ext>
            </a:extLst>
          </p:cNvPr>
          <p:cNvSpPr/>
          <p:nvPr/>
        </p:nvSpPr>
        <p:spPr>
          <a:xfrm>
            <a:off x="-1" y="10223813"/>
            <a:ext cx="7559675" cy="46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grpSp>
        <p:nvGrpSpPr>
          <p:cNvPr id="17" name="Group 16">
            <a:extLst>
              <a:ext uri="{FF2B5EF4-FFF2-40B4-BE49-F238E27FC236}">
                <a16:creationId xmlns:a16="http://schemas.microsoft.com/office/drawing/2014/main" id="{103FF25C-89BC-4C57-BC4F-69EB00D5F7F9}"/>
              </a:ext>
            </a:extLst>
          </p:cNvPr>
          <p:cNvGrpSpPr>
            <a:grpSpLocks noGrp="1" noUngrp="1" noRot="1" noChangeAspect="1" noMove="1" noResize="1"/>
          </p:cNvGrpSpPr>
          <p:nvPr/>
        </p:nvGrpSpPr>
        <p:grpSpPr>
          <a:xfrm>
            <a:off x="360000" y="10295394"/>
            <a:ext cx="3860800" cy="324836"/>
            <a:chOff x="360000" y="10295394"/>
            <a:chExt cx="3860800" cy="324836"/>
          </a:xfrm>
        </p:grpSpPr>
        <p:sp>
          <p:nvSpPr>
            <p:cNvPr id="18" name="TextBox 17">
              <a:extLst>
                <a:ext uri="{FF2B5EF4-FFF2-40B4-BE49-F238E27FC236}">
                  <a16:creationId xmlns:a16="http://schemas.microsoft.com/office/drawing/2014/main" id="{B49EDDA1-CD02-4DA9-983E-F7CA10E20551}"/>
                </a:ext>
              </a:extLst>
            </p:cNvPr>
            <p:cNvSpPr txBox="1">
              <a:spLocks noGrp="1" noRot="1" noChangeAspect="1" noMove="1" noResize="1" noEditPoints="1" noAdjustHandles="1" noChangeArrowheads="1" noChangeShapeType="1" noTextEdit="1"/>
            </p:cNvSpPr>
            <p:nvPr/>
          </p:nvSpPr>
          <p:spPr>
            <a:xfrm>
              <a:off x="1327150" y="10319313"/>
              <a:ext cx="2893650" cy="276999"/>
            </a:xfrm>
            <a:prstGeom prst="rect">
              <a:avLst/>
            </a:prstGeom>
            <a:noFill/>
          </p:spPr>
          <p:txBody>
            <a:bodyPr wrap="square">
              <a:spAutoFit/>
            </a:bodyPr>
            <a:lstStyle/>
            <a:p>
              <a:pPr>
                <a:spcBef>
                  <a:spcPts val="460"/>
                </a:spcBef>
                <a:spcAft>
                  <a:spcPts val="0"/>
                </a:spcAft>
              </a:pPr>
              <a:r>
                <a:rPr lang="en-US" sz="1200">
                  <a:solidFill>
                    <a:schemeClr val="bg1"/>
                  </a:solidFill>
                </a:rPr>
                <a:t>| </a:t>
              </a:r>
              <a:r>
                <a:rPr lang="en-US" sz="1200" b="1">
                  <a:solidFill>
                    <a:schemeClr val="bg1"/>
                  </a:solidFill>
                </a:rPr>
                <a:t>Media Discourse Foresight Guide</a:t>
              </a:r>
              <a:endParaRPr lang="en-GB" sz="1200" b="1">
                <a:solidFill>
                  <a:schemeClr val="bg1"/>
                </a:solidFill>
              </a:endParaRPr>
            </a:p>
          </p:txBody>
        </p:sp>
        <p:pic>
          <p:nvPicPr>
            <p:cNvPr id="19" name="Picture 18">
              <a:extLst>
                <a:ext uri="{FF2B5EF4-FFF2-40B4-BE49-F238E27FC236}">
                  <a16:creationId xmlns:a16="http://schemas.microsoft.com/office/drawing/2014/main" id="{DE6893B6-32E2-4D3D-BFA9-E7F726A411D0}"/>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360000" y="10295394"/>
              <a:ext cx="1039474" cy="324836"/>
            </a:xfrm>
            <a:prstGeom prst="rect">
              <a:avLst/>
            </a:prstGeom>
          </p:spPr>
        </p:pic>
      </p:grpSp>
      <p:sp>
        <p:nvSpPr>
          <p:cNvPr id="25" name="TextBox 5">
            <a:extLst>
              <a:ext uri="{FF2B5EF4-FFF2-40B4-BE49-F238E27FC236}">
                <a16:creationId xmlns:a16="http://schemas.microsoft.com/office/drawing/2014/main" id="{22FEACA9-5B44-4917-8CFF-3B6185F3D0C5}"/>
              </a:ext>
            </a:extLst>
          </p:cNvPr>
          <p:cNvSpPr txBox="1"/>
          <p:nvPr/>
        </p:nvSpPr>
        <p:spPr>
          <a:xfrm>
            <a:off x="5322737" y="914091"/>
            <a:ext cx="1609239" cy="1848635"/>
          </a:xfrm>
          <a:prstGeom prst="rect">
            <a:avLst/>
          </a:prstGeom>
          <a:noFill/>
        </p:spPr>
        <p:txBody>
          <a:bodyPr wrap="square">
            <a:spAutoFit/>
          </a:bodyPr>
          <a:lstStyle/>
          <a:p>
            <a:pPr algn="ctr">
              <a:lnSpc>
                <a:spcPct val="107000"/>
              </a:lnSpc>
              <a:spcAft>
                <a:spcPts val="800"/>
              </a:spcAft>
            </a:pPr>
            <a:r>
              <a:rPr lang="en-GB" sz="1100" b="1" kern="1200">
                <a:solidFill>
                  <a:srgbClr val="FFFFFF"/>
                </a:solidFill>
                <a:effectLst/>
                <a:latin typeface="Calibri Light" panose="020F0302020204030204" pitchFamily="34" charset="0"/>
                <a:ea typeface="Calibri" panose="020F0502020204030204" pitchFamily="34" charset="0"/>
                <a:cs typeface="Arial" panose="020B0604020202020204" pitchFamily="34" charset="0"/>
              </a:rPr>
              <a:t>Top Tip: In the compositional layer, you can write not only about what is said, but also what is IMPLIED based on how the language and other features work together to create meaning.</a:t>
            </a:r>
            <a:endParaRPr lang="en-GB" sz="110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2" name="Table 2">
            <a:extLst>
              <a:ext uri="{FF2B5EF4-FFF2-40B4-BE49-F238E27FC236}">
                <a16:creationId xmlns:a16="http://schemas.microsoft.com/office/drawing/2014/main" id="{276FE405-23A4-4D8A-BD24-5D1020E92CC8}"/>
              </a:ext>
            </a:extLst>
          </p:cNvPr>
          <p:cNvGraphicFramePr>
            <a:graphicFrameLocks noGrp="1"/>
          </p:cNvGraphicFramePr>
          <p:nvPr>
            <p:extLst>
              <p:ext uri="{D42A27DB-BD31-4B8C-83A1-F6EECF244321}">
                <p14:modId xmlns:p14="http://schemas.microsoft.com/office/powerpoint/2010/main" val="1054253322"/>
              </p:ext>
            </p:extLst>
          </p:nvPr>
        </p:nvGraphicFramePr>
        <p:xfrm>
          <a:off x="431837" y="730346"/>
          <a:ext cx="6696000" cy="9231120"/>
        </p:xfrm>
        <a:graphic>
          <a:graphicData uri="http://schemas.openxmlformats.org/drawingml/2006/table">
            <a:tbl>
              <a:tblPr>
                <a:tableStyleId>{5940675A-B579-460E-94D1-54222C63F5DA}</a:tableStyleId>
              </a:tblPr>
              <a:tblGrid>
                <a:gridCol w="1339200">
                  <a:extLst>
                    <a:ext uri="{9D8B030D-6E8A-4147-A177-3AD203B41FA5}">
                      <a16:colId xmlns:a16="http://schemas.microsoft.com/office/drawing/2014/main" val="456869064"/>
                    </a:ext>
                  </a:extLst>
                </a:gridCol>
                <a:gridCol w="946763">
                  <a:extLst>
                    <a:ext uri="{9D8B030D-6E8A-4147-A177-3AD203B41FA5}">
                      <a16:colId xmlns:a16="http://schemas.microsoft.com/office/drawing/2014/main" val="2468509190"/>
                    </a:ext>
                  </a:extLst>
                </a:gridCol>
                <a:gridCol w="392437">
                  <a:extLst>
                    <a:ext uri="{9D8B030D-6E8A-4147-A177-3AD203B41FA5}">
                      <a16:colId xmlns:a16="http://schemas.microsoft.com/office/drawing/2014/main" val="2230698377"/>
                    </a:ext>
                  </a:extLst>
                </a:gridCol>
                <a:gridCol w="1339200">
                  <a:extLst>
                    <a:ext uri="{9D8B030D-6E8A-4147-A177-3AD203B41FA5}">
                      <a16:colId xmlns:a16="http://schemas.microsoft.com/office/drawing/2014/main" val="880247399"/>
                    </a:ext>
                  </a:extLst>
                </a:gridCol>
                <a:gridCol w="1339200">
                  <a:extLst>
                    <a:ext uri="{9D8B030D-6E8A-4147-A177-3AD203B41FA5}">
                      <a16:colId xmlns:a16="http://schemas.microsoft.com/office/drawing/2014/main" val="829490182"/>
                    </a:ext>
                  </a:extLst>
                </a:gridCol>
                <a:gridCol w="1339200">
                  <a:extLst>
                    <a:ext uri="{9D8B030D-6E8A-4147-A177-3AD203B41FA5}">
                      <a16:colId xmlns:a16="http://schemas.microsoft.com/office/drawing/2014/main" val="3401206478"/>
                    </a:ext>
                  </a:extLst>
                </a:gridCol>
              </a:tblGrid>
              <a:tr h="648000">
                <a:tc gridSpan="2">
                  <a:txBody>
                    <a:bodyPr/>
                    <a:lstStyle/>
                    <a:p>
                      <a:pPr>
                        <a:spcAft>
                          <a:spcPts val="0"/>
                        </a:spcAft>
                      </a:pPr>
                      <a:r>
                        <a:rPr lang="en-GB" sz="1200" b="1"/>
                        <a:t>Name of Media Content (2)</a:t>
                      </a:r>
                    </a:p>
                    <a:p>
                      <a:pPr lvl="0">
                        <a:spcAft>
                          <a:spcPts val="0"/>
                        </a:spcAft>
                        <a:buNone/>
                      </a:pPr>
                      <a:r>
                        <a:rPr lang="en-GB" sz="1200" b="0" i="1"/>
                        <a:t>Insert name of media content in the space provided</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hMerge="1">
                  <a:txBody>
                    <a:bodyPr/>
                    <a:lstStyle/>
                    <a:p>
                      <a:endParaRPr lang="en-GB"/>
                    </a:p>
                  </a:txBody>
                  <a:tcPr/>
                </a:tc>
                <a:tc gridSpan="4">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pPr>
                        <a:spcAft>
                          <a:spcPts val="0"/>
                        </a:spcAft>
                      </a:pPr>
                      <a:r>
                        <a:rPr lang="en-GB" sz="1200"/>
                        <a:t>&lt;Insert name of media content&gt;</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10409052"/>
                  </a:ext>
                </a:extLst>
              </a:tr>
              <a:tr h="828000">
                <a:tc gridSpan="2">
                  <a:txBody>
                    <a:bodyPr/>
                    <a:lstStyle/>
                    <a:p>
                      <a:pPr>
                        <a:spcAft>
                          <a:spcPts val="0"/>
                        </a:spcAft>
                      </a:pPr>
                      <a:r>
                        <a:rPr lang="en-GB" sz="1200" b="1"/>
                        <a:t>Brief Description of Media Content Analysed</a:t>
                      </a:r>
                    </a:p>
                    <a:p>
                      <a:pPr lvl="0">
                        <a:spcAft>
                          <a:spcPts val="0"/>
                        </a:spcAft>
                        <a:buNone/>
                      </a:pPr>
                      <a:r>
                        <a:rPr lang="en-GB" sz="1200" b="0" i="1" u="none" strike="noStrike" noProof="0">
                          <a:latin typeface="Calibri"/>
                        </a:rPr>
                        <a:t>Insert a description of content analysed in the space provided.</a:t>
                      </a:r>
                      <a:endParaRPr lang="en-GB" i="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hMerge="1">
                  <a:txBody>
                    <a:bodyPr/>
                    <a:lstStyle/>
                    <a:p>
                      <a:endParaRPr lang="en-GB"/>
                    </a:p>
                  </a:txBody>
                  <a:tcPr/>
                </a:tc>
                <a:tc gridSpan="4">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pPr>
                        <a:spcAft>
                          <a:spcPts val="0"/>
                        </a:spcAft>
                      </a:pPr>
                      <a:r>
                        <a:rPr lang="en-GB" sz="1200"/>
                        <a:t>&lt;Insert description of content analysed&gt;</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300663193"/>
                  </a:ext>
                </a:extLst>
              </a:tr>
              <a:tr h="1764000">
                <a:tc gridSpan="2">
                  <a:txBody>
                    <a:bodyPr/>
                    <a:lstStyle/>
                    <a:p>
                      <a:pPr>
                        <a:spcAft>
                          <a:spcPts val="0"/>
                        </a:spcAft>
                      </a:pPr>
                      <a:r>
                        <a:rPr lang="en-GB" sz="1200" b="1"/>
                        <a:t>Context of Media Content</a:t>
                      </a:r>
                    </a:p>
                    <a:p>
                      <a:pPr lvl="0">
                        <a:spcAft>
                          <a:spcPts val="0"/>
                        </a:spcAft>
                        <a:buNone/>
                      </a:pPr>
                      <a:r>
                        <a:rPr lang="en-GB" sz="1200" b="0" i="1" u="none" strike="noStrike" noProof="0">
                          <a:latin typeface="Calibri"/>
                        </a:rPr>
                        <a:t>Insert a description of anything that is relevant to understanding of the media content (i.e., the social, political, cultural, geographical, historical contexts) that you have not detailed in the Identifying media content worksheet in the space provided.</a:t>
                      </a:r>
                      <a:endParaRPr lang="en-GB" i="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hMerge="1">
                  <a:txBody>
                    <a:bodyPr/>
                    <a:lstStyle/>
                    <a:p>
                      <a:endParaRPr lang="en-GB"/>
                    </a:p>
                  </a:txBody>
                  <a:tcPr/>
                </a:tc>
                <a:tc gridSpan="4">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pPr>
                        <a:spcAft>
                          <a:spcPts val="0"/>
                        </a:spcAft>
                      </a:pPr>
                      <a:r>
                        <a:rPr lang="en-GB" sz="1200"/>
                        <a:t>&lt;Insert description of anything that is relevant to understanding of the media content (i.e., the social, political, cultural, geographical, historical contexts) that you have not detailed in the Identifying media content worksheet.&gt;</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7607385"/>
                  </a:ext>
                </a:extLst>
              </a:tr>
              <a:tr h="1943373">
                <a:tc>
                  <a:txBody>
                    <a:bodyPr/>
                    <a:lstStyle/>
                    <a:p>
                      <a:pPr>
                        <a:spcAft>
                          <a:spcPts val="0"/>
                        </a:spcAft>
                      </a:pPr>
                      <a:r>
                        <a:rPr lang="en-GB" sz="1200" b="1"/>
                        <a:t>Key Quotes </a:t>
                      </a:r>
                      <a:r>
                        <a:rPr lang="en-GB" sz="1200" i="1"/>
                        <a:t>(i.e., spoken word, piece of text from article etc.)</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gridSpan="2">
                  <a:txBody>
                    <a:bodyPr/>
                    <a:lstStyle/>
                    <a:p>
                      <a:pPr>
                        <a:spcAft>
                          <a:spcPts val="0"/>
                        </a:spcAft>
                      </a:pPr>
                      <a:r>
                        <a:rPr lang="en-GB" sz="1200" b="1"/>
                        <a:t>Key Features </a:t>
                      </a:r>
                      <a:r>
                        <a:rPr lang="en-GB" sz="1200" i="1"/>
                        <a:t>(i.e., size of font, tone of voice, visuals etc.)</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hMerge="1">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r>
                        <a:rPr lang="en-GB" sz="1200" b="1"/>
                        <a:t>Textual Level </a:t>
                      </a:r>
                      <a:r>
                        <a:rPr lang="en-GB" sz="1200"/>
                        <a:t>- </a:t>
                      </a:r>
                      <a:r>
                        <a:rPr lang="en-GB" sz="1200" b="1"/>
                        <a:t>The What</a:t>
                      </a:r>
                    </a:p>
                    <a:p>
                      <a:pPr>
                        <a:spcAft>
                          <a:spcPts val="0"/>
                        </a:spcAft>
                      </a:pPr>
                      <a:r>
                        <a:rPr lang="en-GB" sz="1200" i="1"/>
                        <a:t>Identify the TOPICS pertinent to deliberative and participatory democracies contained in the 'words' and 'features'</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spcAft>
                          <a:spcPts val="0"/>
                        </a:spcAft>
                      </a:pPr>
                      <a:r>
                        <a:rPr lang="en-GB" sz="1200" b="1"/>
                        <a:t>Compositional Level - The How</a:t>
                      </a:r>
                    </a:p>
                    <a:p>
                      <a:pPr>
                        <a:spcAft>
                          <a:spcPts val="0"/>
                        </a:spcAft>
                      </a:pPr>
                      <a:r>
                        <a:rPr lang="en-GB" sz="1200" i="1"/>
                        <a:t>Explain how the content (i.e., words, signals, sentences, visuals etc.) are put together to create MEANING and position the topics identified</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spcAft>
                          <a:spcPts val="0"/>
                        </a:spcAft>
                      </a:pPr>
                      <a:r>
                        <a:rPr lang="en-GB" sz="1200" b="1"/>
                        <a:t>Contextual Level - The Why </a:t>
                      </a:r>
                    </a:p>
                    <a:p>
                      <a:pPr>
                        <a:spcAft>
                          <a:spcPts val="0"/>
                        </a:spcAft>
                      </a:pPr>
                      <a:r>
                        <a:rPr lang="en-GB" sz="1200" i="1"/>
                        <a:t>Reflect on the content and synthesise why the key INSIGHTS from the media content are pertinent to deliberative and participatory democracies</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666433427"/>
                  </a:ext>
                </a:extLst>
              </a:tr>
              <a:tr h="1296000">
                <a:tc>
                  <a:txBody>
                    <a:bodyPr/>
                    <a:lstStyle/>
                    <a:p>
                      <a:pPr lvl="0">
                        <a:spcAft>
                          <a:spcPts val="0"/>
                        </a:spcAft>
                        <a:buNone/>
                      </a:pPr>
                      <a:endParaRPr lang="en-GB" sz="1200"/>
                    </a:p>
                    <a:p>
                      <a:pPr lvl="0">
                        <a:spcAft>
                          <a:spcPts val="0"/>
                        </a:spcAft>
                        <a:buNone/>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gridSpan="2">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rowSpan="3">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rowSpan="3">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211458255"/>
                  </a:ext>
                </a:extLst>
              </a:tr>
              <a:tr h="1296000">
                <a:tc>
                  <a:txBody>
                    <a:bodyPr/>
                    <a:lstStyle/>
                    <a:p>
                      <a:pPr lvl="0">
                        <a:spcAft>
                          <a:spcPts val="0"/>
                        </a:spcAft>
                        <a:buNone/>
                      </a:pPr>
                      <a:endParaRPr lang="en-GB" sz="1200"/>
                    </a:p>
                    <a:p>
                      <a:pPr lvl="0">
                        <a:spcAft>
                          <a:spcPts val="0"/>
                        </a:spcAft>
                        <a:buNone/>
                      </a:pPr>
                      <a:endParaRPr lang="en-GB" sz="1200"/>
                    </a:p>
                    <a:p>
                      <a:pPr lvl="0">
                        <a:spcAft>
                          <a:spcPts val="0"/>
                        </a:spcAft>
                        <a:buNone/>
                      </a:pPr>
                      <a:endParaRPr lang="en-GB" sz="1200"/>
                    </a:p>
                    <a:p>
                      <a:pPr lvl="0">
                        <a:spcAft>
                          <a:spcPts val="0"/>
                        </a:spcAft>
                        <a:buNone/>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gridSpan="2">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a:p>
                  </a:txBody>
                  <a:tcPr/>
                </a:tc>
                <a:tc vMerge="1">
                  <a:txBody>
                    <a:bodyPr/>
                    <a:lstStyle/>
                    <a:p>
                      <a:pPr>
                        <a:spcAft>
                          <a:spcPts val="0"/>
                        </a:spcAft>
                      </a:pPr>
                      <a:endParaRPr lang="en-GB" sz="1200"/>
                    </a:p>
                  </a:txBody>
                  <a:tcPr/>
                </a:tc>
                <a:extLst>
                  <a:ext uri="{0D108BD9-81ED-4DB2-BD59-A6C34878D82A}">
                    <a16:rowId xmlns:a16="http://schemas.microsoft.com/office/drawing/2014/main" val="3521189858"/>
                  </a:ext>
                </a:extLst>
              </a:tr>
              <a:tr h="1296000">
                <a:tc>
                  <a:txBody>
                    <a:bodyPr/>
                    <a:lstStyle/>
                    <a:p>
                      <a:pPr lvl="0">
                        <a:spcAft>
                          <a:spcPts val="0"/>
                        </a:spcAft>
                        <a:buNone/>
                      </a:pPr>
                      <a:endParaRPr lang="en-GB" sz="1200"/>
                    </a:p>
                    <a:p>
                      <a:pPr lvl="0">
                        <a:spcAft>
                          <a:spcPts val="0"/>
                        </a:spcAft>
                        <a:buNone/>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gridSpan="2">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a:p>
                  </a:txBody>
                  <a:tcPr/>
                </a:tc>
                <a:tc vMerge="1">
                  <a:txBody>
                    <a:bodyPr/>
                    <a:lstStyle/>
                    <a:p>
                      <a:pPr>
                        <a:spcAft>
                          <a:spcPts val="0"/>
                        </a:spcAft>
                      </a:pPr>
                      <a:endParaRPr lang="en-GB" sz="1200"/>
                    </a:p>
                  </a:txBody>
                  <a:tcPr/>
                </a:tc>
                <a:extLst>
                  <a:ext uri="{0D108BD9-81ED-4DB2-BD59-A6C34878D82A}">
                    <a16:rowId xmlns:a16="http://schemas.microsoft.com/office/drawing/2014/main" val="2496534126"/>
                  </a:ext>
                </a:extLst>
              </a:tr>
            </a:tbl>
          </a:graphicData>
        </a:graphic>
      </p:graphicFrame>
    </p:spTree>
    <p:extLst>
      <p:ext uri="{BB962C8B-B14F-4D97-AF65-F5344CB8AC3E}">
        <p14:creationId xmlns:p14="http://schemas.microsoft.com/office/powerpoint/2010/main" val="21089261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a:extLst>
              <a:ext uri="{FF2B5EF4-FFF2-40B4-BE49-F238E27FC236}">
                <a16:creationId xmlns:a16="http://schemas.microsoft.com/office/drawing/2014/main" id="{D61EB408-4D0A-4F27-808B-B8D5375574C3}"/>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25144" r="4438"/>
          <a:stretch/>
        </p:blipFill>
        <p:spPr>
          <a:xfrm rot="-10800000">
            <a:off x="-163" y="-94"/>
            <a:ext cx="7560000" cy="10692000"/>
          </a:xfrm>
          <a:prstGeom prst="rect">
            <a:avLst/>
          </a:prstGeom>
        </p:spPr>
      </p:pic>
      <p:sp>
        <p:nvSpPr>
          <p:cNvPr id="20" name="Rectangle 19">
            <a:extLst>
              <a:ext uri="{FF2B5EF4-FFF2-40B4-BE49-F238E27FC236}">
                <a16:creationId xmlns:a16="http://schemas.microsoft.com/office/drawing/2014/main" id="{C06797F7-00B4-4176-8E2B-165695FD7304}"/>
              </a:ext>
            </a:extLst>
          </p:cNvPr>
          <p:cNvSpPr/>
          <p:nvPr/>
        </p:nvSpPr>
        <p:spPr>
          <a:xfrm>
            <a:off x="0" y="0"/>
            <a:ext cx="7559675" cy="54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8471082D-040B-4DBE-B43B-74E226E2D71D}"/>
              </a:ext>
            </a:extLst>
          </p:cNvPr>
          <p:cNvSpPr txBox="1"/>
          <p:nvPr/>
        </p:nvSpPr>
        <p:spPr>
          <a:xfrm>
            <a:off x="360000" y="116111"/>
            <a:ext cx="3860800" cy="307777"/>
          </a:xfrm>
          <a:prstGeom prst="rect">
            <a:avLst/>
          </a:prstGeom>
          <a:noFill/>
        </p:spPr>
        <p:txBody>
          <a:bodyPr wrap="square">
            <a:spAutoFit/>
          </a:bodyPr>
          <a:lstStyle/>
          <a:p>
            <a:pPr>
              <a:spcBef>
                <a:spcPts val="460"/>
              </a:spcBef>
              <a:spcAft>
                <a:spcPts val="0"/>
              </a:spcAft>
            </a:pPr>
            <a:r>
              <a:rPr lang="en-US" sz="1400" b="1">
                <a:solidFill>
                  <a:schemeClr val="bg1"/>
                </a:solidFill>
              </a:rPr>
              <a:t>Media Discourse Foresight Guide</a:t>
            </a:r>
            <a:endParaRPr lang="en-GB" sz="1400" b="1">
              <a:solidFill>
                <a:schemeClr val="bg1"/>
              </a:solidFill>
            </a:endParaRPr>
          </a:p>
        </p:txBody>
      </p:sp>
      <p:sp>
        <p:nvSpPr>
          <p:cNvPr id="21" name="Rectangle 20">
            <a:extLst>
              <a:ext uri="{FF2B5EF4-FFF2-40B4-BE49-F238E27FC236}">
                <a16:creationId xmlns:a16="http://schemas.microsoft.com/office/drawing/2014/main" id="{6DF2FD05-3D95-4724-97D1-C8955190845C}"/>
              </a:ext>
            </a:extLst>
          </p:cNvPr>
          <p:cNvSpPr/>
          <p:nvPr/>
        </p:nvSpPr>
        <p:spPr>
          <a:xfrm>
            <a:off x="-1" y="10223813"/>
            <a:ext cx="7559675" cy="46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grpSp>
        <p:nvGrpSpPr>
          <p:cNvPr id="17" name="Group 16">
            <a:extLst>
              <a:ext uri="{FF2B5EF4-FFF2-40B4-BE49-F238E27FC236}">
                <a16:creationId xmlns:a16="http://schemas.microsoft.com/office/drawing/2014/main" id="{103FF25C-89BC-4C57-BC4F-69EB00D5F7F9}"/>
              </a:ext>
            </a:extLst>
          </p:cNvPr>
          <p:cNvGrpSpPr>
            <a:grpSpLocks noGrp="1" noUngrp="1" noRot="1" noChangeAspect="1" noMove="1" noResize="1"/>
          </p:cNvGrpSpPr>
          <p:nvPr/>
        </p:nvGrpSpPr>
        <p:grpSpPr>
          <a:xfrm>
            <a:off x="360000" y="10295394"/>
            <a:ext cx="3860800" cy="324836"/>
            <a:chOff x="360000" y="10295394"/>
            <a:chExt cx="3860800" cy="324836"/>
          </a:xfrm>
        </p:grpSpPr>
        <p:sp>
          <p:nvSpPr>
            <p:cNvPr id="18" name="TextBox 17">
              <a:extLst>
                <a:ext uri="{FF2B5EF4-FFF2-40B4-BE49-F238E27FC236}">
                  <a16:creationId xmlns:a16="http://schemas.microsoft.com/office/drawing/2014/main" id="{B49EDDA1-CD02-4DA9-983E-F7CA10E20551}"/>
                </a:ext>
              </a:extLst>
            </p:cNvPr>
            <p:cNvSpPr txBox="1">
              <a:spLocks noGrp="1" noRot="1" noChangeAspect="1" noMove="1" noResize="1" noEditPoints="1" noAdjustHandles="1" noChangeArrowheads="1" noChangeShapeType="1" noTextEdit="1"/>
            </p:cNvSpPr>
            <p:nvPr/>
          </p:nvSpPr>
          <p:spPr>
            <a:xfrm>
              <a:off x="1327150" y="10319313"/>
              <a:ext cx="2893650" cy="276999"/>
            </a:xfrm>
            <a:prstGeom prst="rect">
              <a:avLst/>
            </a:prstGeom>
            <a:noFill/>
          </p:spPr>
          <p:txBody>
            <a:bodyPr wrap="square">
              <a:spAutoFit/>
            </a:bodyPr>
            <a:lstStyle/>
            <a:p>
              <a:pPr>
                <a:spcBef>
                  <a:spcPts val="460"/>
                </a:spcBef>
                <a:spcAft>
                  <a:spcPts val="0"/>
                </a:spcAft>
              </a:pPr>
              <a:r>
                <a:rPr lang="en-US" sz="1200">
                  <a:solidFill>
                    <a:schemeClr val="bg1"/>
                  </a:solidFill>
                </a:rPr>
                <a:t>| </a:t>
              </a:r>
              <a:r>
                <a:rPr lang="en-US" sz="1200" b="1">
                  <a:solidFill>
                    <a:schemeClr val="bg1"/>
                  </a:solidFill>
                </a:rPr>
                <a:t>Media Discourse Foresight Guide</a:t>
              </a:r>
              <a:endParaRPr lang="en-GB" sz="1200" b="1">
                <a:solidFill>
                  <a:schemeClr val="bg1"/>
                </a:solidFill>
              </a:endParaRPr>
            </a:p>
          </p:txBody>
        </p:sp>
        <p:pic>
          <p:nvPicPr>
            <p:cNvPr id="19" name="Picture 18">
              <a:extLst>
                <a:ext uri="{FF2B5EF4-FFF2-40B4-BE49-F238E27FC236}">
                  <a16:creationId xmlns:a16="http://schemas.microsoft.com/office/drawing/2014/main" id="{DE6893B6-32E2-4D3D-BFA9-E7F726A411D0}"/>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360000" y="10295394"/>
              <a:ext cx="1039474" cy="324836"/>
            </a:xfrm>
            <a:prstGeom prst="rect">
              <a:avLst/>
            </a:prstGeom>
          </p:spPr>
        </p:pic>
      </p:grpSp>
      <p:sp>
        <p:nvSpPr>
          <p:cNvPr id="25" name="TextBox 5">
            <a:extLst>
              <a:ext uri="{FF2B5EF4-FFF2-40B4-BE49-F238E27FC236}">
                <a16:creationId xmlns:a16="http://schemas.microsoft.com/office/drawing/2014/main" id="{22FEACA9-5B44-4917-8CFF-3B6185F3D0C5}"/>
              </a:ext>
            </a:extLst>
          </p:cNvPr>
          <p:cNvSpPr txBox="1"/>
          <p:nvPr/>
        </p:nvSpPr>
        <p:spPr>
          <a:xfrm>
            <a:off x="5322737" y="914091"/>
            <a:ext cx="1609239" cy="1848635"/>
          </a:xfrm>
          <a:prstGeom prst="rect">
            <a:avLst/>
          </a:prstGeom>
          <a:noFill/>
        </p:spPr>
        <p:txBody>
          <a:bodyPr wrap="square">
            <a:spAutoFit/>
          </a:bodyPr>
          <a:lstStyle/>
          <a:p>
            <a:pPr algn="ctr">
              <a:lnSpc>
                <a:spcPct val="107000"/>
              </a:lnSpc>
              <a:spcAft>
                <a:spcPts val="800"/>
              </a:spcAft>
            </a:pPr>
            <a:r>
              <a:rPr lang="en-GB" sz="1100" b="1" kern="1200">
                <a:solidFill>
                  <a:srgbClr val="FFFFFF"/>
                </a:solidFill>
                <a:effectLst/>
                <a:latin typeface="Calibri Light" panose="020F0302020204030204" pitchFamily="34" charset="0"/>
                <a:ea typeface="Calibri" panose="020F0502020204030204" pitchFamily="34" charset="0"/>
                <a:cs typeface="Arial" panose="020B0604020202020204" pitchFamily="34" charset="0"/>
              </a:rPr>
              <a:t>Top Tip: In the compositional layer, you can write not only about what is said, but also what is IMPLIED based on how the language and other features work together to create meaning.</a:t>
            </a:r>
            <a:endParaRPr lang="en-GB" sz="110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2" name="Table 2">
            <a:extLst>
              <a:ext uri="{FF2B5EF4-FFF2-40B4-BE49-F238E27FC236}">
                <a16:creationId xmlns:a16="http://schemas.microsoft.com/office/drawing/2014/main" id="{276FE405-23A4-4D8A-BD24-5D1020E92CC8}"/>
              </a:ext>
            </a:extLst>
          </p:cNvPr>
          <p:cNvGraphicFramePr>
            <a:graphicFrameLocks noGrp="1"/>
          </p:cNvGraphicFramePr>
          <p:nvPr/>
        </p:nvGraphicFramePr>
        <p:xfrm>
          <a:off x="431836" y="913782"/>
          <a:ext cx="6696000" cy="8820000"/>
        </p:xfrm>
        <a:graphic>
          <a:graphicData uri="http://schemas.openxmlformats.org/drawingml/2006/table">
            <a:tbl>
              <a:tblPr>
                <a:tableStyleId>{5940675A-B579-460E-94D1-54222C63F5DA}</a:tableStyleId>
              </a:tblPr>
              <a:tblGrid>
                <a:gridCol w="1339200">
                  <a:extLst>
                    <a:ext uri="{9D8B030D-6E8A-4147-A177-3AD203B41FA5}">
                      <a16:colId xmlns:a16="http://schemas.microsoft.com/office/drawing/2014/main" val="456869064"/>
                    </a:ext>
                  </a:extLst>
                </a:gridCol>
                <a:gridCol w="1339200">
                  <a:extLst>
                    <a:ext uri="{9D8B030D-6E8A-4147-A177-3AD203B41FA5}">
                      <a16:colId xmlns:a16="http://schemas.microsoft.com/office/drawing/2014/main" val="2468509190"/>
                    </a:ext>
                  </a:extLst>
                </a:gridCol>
                <a:gridCol w="1339200">
                  <a:extLst>
                    <a:ext uri="{9D8B030D-6E8A-4147-A177-3AD203B41FA5}">
                      <a16:colId xmlns:a16="http://schemas.microsoft.com/office/drawing/2014/main" val="880247399"/>
                    </a:ext>
                  </a:extLst>
                </a:gridCol>
                <a:gridCol w="1339200">
                  <a:extLst>
                    <a:ext uri="{9D8B030D-6E8A-4147-A177-3AD203B41FA5}">
                      <a16:colId xmlns:a16="http://schemas.microsoft.com/office/drawing/2014/main" val="829490182"/>
                    </a:ext>
                  </a:extLst>
                </a:gridCol>
                <a:gridCol w="1339200">
                  <a:extLst>
                    <a:ext uri="{9D8B030D-6E8A-4147-A177-3AD203B41FA5}">
                      <a16:colId xmlns:a16="http://schemas.microsoft.com/office/drawing/2014/main" val="3401206478"/>
                    </a:ext>
                  </a:extLst>
                </a:gridCol>
              </a:tblGrid>
              <a:tr h="1260000">
                <a:tc>
                  <a:txBody>
                    <a:bodyPr/>
                    <a:lstStyle/>
                    <a:p>
                      <a:pPr lvl="0">
                        <a:spcAft>
                          <a:spcPts val="0"/>
                        </a:spcAft>
                        <a:buNone/>
                      </a:pPr>
                      <a:endParaRPr lang="en-GB" sz="1200" dirty="0"/>
                    </a:p>
                    <a:p>
                      <a:pPr lvl="0">
                        <a:spcAft>
                          <a:spcPts val="0"/>
                        </a:spcAft>
                        <a:buNone/>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rowSpan="7">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rowSpan="7">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211458255"/>
                  </a:ext>
                </a:extLst>
              </a:tr>
              <a:tr h="1260000">
                <a:tc>
                  <a:txBody>
                    <a:bodyPr/>
                    <a:lstStyle/>
                    <a:p>
                      <a:pPr lvl="0">
                        <a:spcAft>
                          <a:spcPts val="0"/>
                        </a:spcAft>
                        <a:buNone/>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a:p>
                  </a:txBody>
                  <a:tcPr/>
                </a:tc>
                <a:tc vMerge="1">
                  <a:txBody>
                    <a:bodyPr/>
                    <a:lstStyle/>
                    <a:p>
                      <a:pPr>
                        <a:spcAft>
                          <a:spcPts val="0"/>
                        </a:spcAft>
                      </a:pPr>
                      <a:endParaRPr lang="en-GB" sz="1200"/>
                    </a:p>
                  </a:txBody>
                  <a:tcPr/>
                </a:tc>
                <a:extLst>
                  <a:ext uri="{0D108BD9-81ED-4DB2-BD59-A6C34878D82A}">
                    <a16:rowId xmlns:a16="http://schemas.microsoft.com/office/drawing/2014/main" val="3521189858"/>
                  </a:ext>
                </a:extLst>
              </a:tr>
              <a:tr h="1260000">
                <a:tc>
                  <a:txBody>
                    <a:bodyPr/>
                    <a:lstStyle/>
                    <a:p>
                      <a:pPr lvl="0">
                        <a:spcAft>
                          <a:spcPts val="0"/>
                        </a:spcAft>
                        <a:buNone/>
                      </a:pPr>
                      <a:endParaRPr lang="en-GB" sz="1200" dirty="0"/>
                    </a:p>
                    <a:p>
                      <a:pPr lvl="0">
                        <a:spcAft>
                          <a:spcPts val="0"/>
                        </a:spcAft>
                        <a:buNone/>
                      </a:pPr>
                      <a:endParaRPr lang="en-GB" sz="1200" dirty="0"/>
                    </a:p>
                    <a:p>
                      <a:pPr lvl="0">
                        <a:spcAft>
                          <a:spcPts val="0"/>
                        </a:spcAft>
                        <a:buNone/>
                      </a:pPr>
                      <a:endParaRPr lang="en-GB" sz="1200" dirty="0"/>
                    </a:p>
                    <a:p>
                      <a:pPr lvl="0">
                        <a:spcAft>
                          <a:spcPts val="0"/>
                        </a:spcAft>
                        <a:buNone/>
                      </a:pPr>
                      <a:endParaRPr lang="en-GB" sz="1200" dirty="0"/>
                    </a:p>
                    <a:p>
                      <a:pPr lvl="0">
                        <a:spcAft>
                          <a:spcPts val="0"/>
                        </a:spcAft>
                        <a:buNone/>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a:p>
                  </a:txBody>
                  <a:tcPr/>
                </a:tc>
                <a:tc vMerge="1">
                  <a:txBody>
                    <a:bodyPr/>
                    <a:lstStyle/>
                    <a:p>
                      <a:pPr>
                        <a:spcAft>
                          <a:spcPts val="0"/>
                        </a:spcAft>
                      </a:pPr>
                      <a:endParaRPr lang="en-GB" sz="1200"/>
                    </a:p>
                  </a:txBody>
                  <a:tcPr/>
                </a:tc>
                <a:extLst>
                  <a:ext uri="{0D108BD9-81ED-4DB2-BD59-A6C34878D82A}">
                    <a16:rowId xmlns:a16="http://schemas.microsoft.com/office/drawing/2014/main" val="2496534126"/>
                  </a:ext>
                </a:extLst>
              </a:tr>
              <a:tr h="1260000">
                <a:tc>
                  <a:txBody>
                    <a:bodyPr/>
                    <a:lstStyle/>
                    <a:p>
                      <a:pPr lvl="0">
                        <a:spcAft>
                          <a:spcPts val="0"/>
                        </a:spcAft>
                        <a:buNone/>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535151457"/>
                  </a:ext>
                </a:extLst>
              </a:tr>
              <a:tr h="1260000">
                <a:tc>
                  <a:txBody>
                    <a:bodyPr/>
                    <a:lstStyle/>
                    <a:p>
                      <a:pPr lvl="0">
                        <a:spcAft>
                          <a:spcPts val="0"/>
                        </a:spcAft>
                        <a:buNone/>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3778476509"/>
                  </a:ext>
                </a:extLst>
              </a:tr>
              <a:tr h="1260000">
                <a:tc>
                  <a:txBody>
                    <a:bodyPr/>
                    <a:lstStyle/>
                    <a:p>
                      <a:pPr lvl="0">
                        <a:spcAft>
                          <a:spcPts val="0"/>
                        </a:spcAft>
                        <a:buNone/>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253769043"/>
                  </a:ext>
                </a:extLst>
              </a:tr>
              <a:tr h="1260000">
                <a:tc>
                  <a:txBody>
                    <a:bodyPr/>
                    <a:lstStyle/>
                    <a:p>
                      <a:pPr lvl="0">
                        <a:spcAft>
                          <a:spcPts val="0"/>
                        </a:spcAft>
                        <a:buNone/>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560973499"/>
                  </a:ext>
                </a:extLst>
              </a:tr>
            </a:tbl>
          </a:graphicData>
        </a:graphic>
      </p:graphicFrame>
    </p:spTree>
    <p:extLst>
      <p:ext uri="{BB962C8B-B14F-4D97-AF65-F5344CB8AC3E}">
        <p14:creationId xmlns:p14="http://schemas.microsoft.com/office/powerpoint/2010/main" val="39613856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a:extLst>
              <a:ext uri="{FF2B5EF4-FFF2-40B4-BE49-F238E27FC236}">
                <a16:creationId xmlns:a16="http://schemas.microsoft.com/office/drawing/2014/main" id="{D61EB408-4D0A-4F27-808B-B8D5375574C3}"/>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25144" r="4438"/>
          <a:stretch/>
        </p:blipFill>
        <p:spPr>
          <a:xfrm rot="-10800000">
            <a:off x="-163" y="-94"/>
            <a:ext cx="7560000" cy="10692000"/>
          </a:xfrm>
          <a:prstGeom prst="rect">
            <a:avLst/>
          </a:prstGeom>
        </p:spPr>
      </p:pic>
      <p:sp>
        <p:nvSpPr>
          <p:cNvPr id="20" name="Rectangle 19">
            <a:extLst>
              <a:ext uri="{FF2B5EF4-FFF2-40B4-BE49-F238E27FC236}">
                <a16:creationId xmlns:a16="http://schemas.microsoft.com/office/drawing/2014/main" id="{C06797F7-00B4-4176-8E2B-165695FD7304}"/>
              </a:ext>
            </a:extLst>
          </p:cNvPr>
          <p:cNvSpPr/>
          <p:nvPr/>
        </p:nvSpPr>
        <p:spPr>
          <a:xfrm>
            <a:off x="0" y="0"/>
            <a:ext cx="7559675" cy="54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8471082D-040B-4DBE-B43B-74E226E2D71D}"/>
              </a:ext>
            </a:extLst>
          </p:cNvPr>
          <p:cNvSpPr txBox="1"/>
          <p:nvPr/>
        </p:nvSpPr>
        <p:spPr>
          <a:xfrm>
            <a:off x="360000" y="116111"/>
            <a:ext cx="3860800" cy="307777"/>
          </a:xfrm>
          <a:prstGeom prst="rect">
            <a:avLst/>
          </a:prstGeom>
          <a:noFill/>
        </p:spPr>
        <p:txBody>
          <a:bodyPr wrap="square">
            <a:spAutoFit/>
          </a:bodyPr>
          <a:lstStyle/>
          <a:p>
            <a:pPr>
              <a:spcBef>
                <a:spcPts val="460"/>
              </a:spcBef>
              <a:spcAft>
                <a:spcPts val="0"/>
              </a:spcAft>
            </a:pPr>
            <a:r>
              <a:rPr lang="en-US" sz="1400" b="1">
                <a:solidFill>
                  <a:schemeClr val="bg1"/>
                </a:solidFill>
              </a:rPr>
              <a:t>Media Discourse Foresight Guide</a:t>
            </a:r>
            <a:endParaRPr lang="en-GB" sz="1400" b="1">
              <a:solidFill>
                <a:schemeClr val="bg1"/>
              </a:solidFill>
            </a:endParaRPr>
          </a:p>
        </p:txBody>
      </p:sp>
      <p:sp>
        <p:nvSpPr>
          <p:cNvPr id="21" name="Rectangle 20">
            <a:extLst>
              <a:ext uri="{FF2B5EF4-FFF2-40B4-BE49-F238E27FC236}">
                <a16:creationId xmlns:a16="http://schemas.microsoft.com/office/drawing/2014/main" id="{6DF2FD05-3D95-4724-97D1-C8955190845C}"/>
              </a:ext>
            </a:extLst>
          </p:cNvPr>
          <p:cNvSpPr/>
          <p:nvPr/>
        </p:nvSpPr>
        <p:spPr>
          <a:xfrm>
            <a:off x="-1" y="10223813"/>
            <a:ext cx="7559675" cy="46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grpSp>
        <p:nvGrpSpPr>
          <p:cNvPr id="17" name="Group 16">
            <a:extLst>
              <a:ext uri="{FF2B5EF4-FFF2-40B4-BE49-F238E27FC236}">
                <a16:creationId xmlns:a16="http://schemas.microsoft.com/office/drawing/2014/main" id="{103FF25C-89BC-4C57-BC4F-69EB00D5F7F9}"/>
              </a:ext>
            </a:extLst>
          </p:cNvPr>
          <p:cNvGrpSpPr>
            <a:grpSpLocks noGrp="1" noUngrp="1" noRot="1" noChangeAspect="1" noMove="1" noResize="1"/>
          </p:cNvGrpSpPr>
          <p:nvPr/>
        </p:nvGrpSpPr>
        <p:grpSpPr>
          <a:xfrm>
            <a:off x="360000" y="10295394"/>
            <a:ext cx="3860800" cy="324836"/>
            <a:chOff x="360000" y="10295394"/>
            <a:chExt cx="3860800" cy="324836"/>
          </a:xfrm>
        </p:grpSpPr>
        <p:sp>
          <p:nvSpPr>
            <p:cNvPr id="18" name="TextBox 17">
              <a:extLst>
                <a:ext uri="{FF2B5EF4-FFF2-40B4-BE49-F238E27FC236}">
                  <a16:creationId xmlns:a16="http://schemas.microsoft.com/office/drawing/2014/main" id="{B49EDDA1-CD02-4DA9-983E-F7CA10E20551}"/>
                </a:ext>
              </a:extLst>
            </p:cNvPr>
            <p:cNvSpPr txBox="1">
              <a:spLocks noGrp="1" noRot="1" noChangeAspect="1" noMove="1" noResize="1" noEditPoints="1" noAdjustHandles="1" noChangeArrowheads="1" noChangeShapeType="1" noTextEdit="1"/>
            </p:cNvSpPr>
            <p:nvPr/>
          </p:nvSpPr>
          <p:spPr>
            <a:xfrm>
              <a:off x="1327150" y="10319313"/>
              <a:ext cx="2893650" cy="276999"/>
            </a:xfrm>
            <a:prstGeom prst="rect">
              <a:avLst/>
            </a:prstGeom>
            <a:noFill/>
          </p:spPr>
          <p:txBody>
            <a:bodyPr wrap="square">
              <a:spAutoFit/>
            </a:bodyPr>
            <a:lstStyle/>
            <a:p>
              <a:pPr>
                <a:spcBef>
                  <a:spcPts val="460"/>
                </a:spcBef>
                <a:spcAft>
                  <a:spcPts val="0"/>
                </a:spcAft>
              </a:pPr>
              <a:r>
                <a:rPr lang="en-US" sz="1200">
                  <a:solidFill>
                    <a:schemeClr val="bg1"/>
                  </a:solidFill>
                </a:rPr>
                <a:t>| </a:t>
              </a:r>
              <a:r>
                <a:rPr lang="en-US" sz="1200" b="1">
                  <a:solidFill>
                    <a:schemeClr val="bg1"/>
                  </a:solidFill>
                </a:rPr>
                <a:t>Media Discourse Foresight Guide</a:t>
              </a:r>
              <a:endParaRPr lang="en-GB" sz="1200" b="1">
                <a:solidFill>
                  <a:schemeClr val="bg1"/>
                </a:solidFill>
              </a:endParaRPr>
            </a:p>
          </p:txBody>
        </p:sp>
        <p:pic>
          <p:nvPicPr>
            <p:cNvPr id="19" name="Picture 18">
              <a:extLst>
                <a:ext uri="{FF2B5EF4-FFF2-40B4-BE49-F238E27FC236}">
                  <a16:creationId xmlns:a16="http://schemas.microsoft.com/office/drawing/2014/main" id="{DE6893B6-32E2-4D3D-BFA9-E7F726A411D0}"/>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360000" y="10295394"/>
              <a:ext cx="1039474" cy="324836"/>
            </a:xfrm>
            <a:prstGeom prst="rect">
              <a:avLst/>
            </a:prstGeom>
          </p:spPr>
        </p:pic>
      </p:grpSp>
      <p:sp>
        <p:nvSpPr>
          <p:cNvPr id="25" name="TextBox 5">
            <a:extLst>
              <a:ext uri="{FF2B5EF4-FFF2-40B4-BE49-F238E27FC236}">
                <a16:creationId xmlns:a16="http://schemas.microsoft.com/office/drawing/2014/main" id="{22FEACA9-5B44-4917-8CFF-3B6185F3D0C5}"/>
              </a:ext>
            </a:extLst>
          </p:cNvPr>
          <p:cNvSpPr txBox="1"/>
          <p:nvPr/>
        </p:nvSpPr>
        <p:spPr>
          <a:xfrm>
            <a:off x="5322737" y="914091"/>
            <a:ext cx="1609239" cy="1848635"/>
          </a:xfrm>
          <a:prstGeom prst="rect">
            <a:avLst/>
          </a:prstGeom>
          <a:noFill/>
        </p:spPr>
        <p:txBody>
          <a:bodyPr wrap="square">
            <a:spAutoFit/>
          </a:bodyPr>
          <a:lstStyle/>
          <a:p>
            <a:pPr algn="ctr">
              <a:lnSpc>
                <a:spcPct val="107000"/>
              </a:lnSpc>
              <a:spcAft>
                <a:spcPts val="800"/>
              </a:spcAft>
            </a:pPr>
            <a:r>
              <a:rPr lang="en-GB" sz="1100" b="1" kern="1200">
                <a:solidFill>
                  <a:srgbClr val="FFFFFF"/>
                </a:solidFill>
                <a:effectLst/>
                <a:latin typeface="Calibri Light" panose="020F0302020204030204" pitchFamily="34" charset="0"/>
                <a:ea typeface="Calibri" panose="020F0502020204030204" pitchFamily="34" charset="0"/>
                <a:cs typeface="Arial" panose="020B0604020202020204" pitchFamily="34" charset="0"/>
              </a:rPr>
              <a:t>Top Tip: In the compositional layer, you can write not only about what is said, but also what is IMPLIED based on how the language and other features work together to create meaning.</a:t>
            </a:r>
            <a:endParaRPr lang="en-GB" sz="110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2" name="Table 2">
            <a:extLst>
              <a:ext uri="{FF2B5EF4-FFF2-40B4-BE49-F238E27FC236}">
                <a16:creationId xmlns:a16="http://schemas.microsoft.com/office/drawing/2014/main" id="{276FE405-23A4-4D8A-BD24-5D1020E92CC8}"/>
              </a:ext>
            </a:extLst>
          </p:cNvPr>
          <p:cNvGraphicFramePr>
            <a:graphicFrameLocks noGrp="1"/>
          </p:cNvGraphicFramePr>
          <p:nvPr>
            <p:extLst>
              <p:ext uri="{D42A27DB-BD31-4B8C-83A1-F6EECF244321}">
                <p14:modId xmlns:p14="http://schemas.microsoft.com/office/powerpoint/2010/main" val="1389959237"/>
              </p:ext>
            </p:extLst>
          </p:nvPr>
        </p:nvGraphicFramePr>
        <p:xfrm>
          <a:off x="431837" y="730346"/>
          <a:ext cx="6696000" cy="9231120"/>
        </p:xfrm>
        <a:graphic>
          <a:graphicData uri="http://schemas.openxmlformats.org/drawingml/2006/table">
            <a:tbl>
              <a:tblPr>
                <a:tableStyleId>{5940675A-B579-460E-94D1-54222C63F5DA}</a:tableStyleId>
              </a:tblPr>
              <a:tblGrid>
                <a:gridCol w="1339200">
                  <a:extLst>
                    <a:ext uri="{9D8B030D-6E8A-4147-A177-3AD203B41FA5}">
                      <a16:colId xmlns:a16="http://schemas.microsoft.com/office/drawing/2014/main" val="456869064"/>
                    </a:ext>
                  </a:extLst>
                </a:gridCol>
                <a:gridCol w="946763">
                  <a:extLst>
                    <a:ext uri="{9D8B030D-6E8A-4147-A177-3AD203B41FA5}">
                      <a16:colId xmlns:a16="http://schemas.microsoft.com/office/drawing/2014/main" val="2468509190"/>
                    </a:ext>
                  </a:extLst>
                </a:gridCol>
                <a:gridCol w="392437">
                  <a:extLst>
                    <a:ext uri="{9D8B030D-6E8A-4147-A177-3AD203B41FA5}">
                      <a16:colId xmlns:a16="http://schemas.microsoft.com/office/drawing/2014/main" val="2230698377"/>
                    </a:ext>
                  </a:extLst>
                </a:gridCol>
                <a:gridCol w="1339200">
                  <a:extLst>
                    <a:ext uri="{9D8B030D-6E8A-4147-A177-3AD203B41FA5}">
                      <a16:colId xmlns:a16="http://schemas.microsoft.com/office/drawing/2014/main" val="880247399"/>
                    </a:ext>
                  </a:extLst>
                </a:gridCol>
                <a:gridCol w="1339200">
                  <a:extLst>
                    <a:ext uri="{9D8B030D-6E8A-4147-A177-3AD203B41FA5}">
                      <a16:colId xmlns:a16="http://schemas.microsoft.com/office/drawing/2014/main" val="829490182"/>
                    </a:ext>
                  </a:extLst>
                </a:gridCol>
                <a:gridCol w="1339200">
                  <a:extLst>
                    <a:ext uri="{9D8B030D-6E8A-4147-A177-3AD203B41FA5}">
                      <a16:colId xmlns:a16="http://schemas.microsoft.com/office/drawing/2014/main" val="3401206478"/>
                    </a:ext>
                  </a:extLst>
                </a:gridCol>
              </a:tblGrid>
              <a:tr h="648000">
                <a:tc gridSpan="2">
                  <a:txBody>
                    <a:bodyPr/>
                    <a:lstStyle/>
                    <a:p>
                      <a:pPr>
                        <a:spcAft>
                          <a:spcPts val="0"/>
                        </a:spcAft>
                      </a:pPr>
                      <a:r>
                        <a:rPr lang="en-GB" sz="1200" b="1"/>
                        <a:t>Name of Media Content (3)</a:t>
                      </a:r>
                    </a:p>
                    <a:p>
                      <a:pPr lvl="0">
                        <a:spcAft>
                          <a:spcPts val="0"/>
                        </a:spcAft>
                        <a:buNone/>
                      </a:pPr>
                      <a:r>
                        <a:rPr lang="en-GB" sz="1200" b="0" i="1"/>
                        <a:t>Insert name of media content in the space provided</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hMerge="1">
                  <a:txBody>
                    <a:bodyPr/>
                    <a:lstStyle/>
                    <a:p>
                      <a:endParaRPr lang="en-GB"/>
                    </a:p>
                  </a:txBody>
                  <a:tcPr/>
                </a:tc>
                <a:tc gridSpan="4">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pPr>
                        <a:spcAft>
                          <a:spcPts val="0"/>
                        </a:spcAft>
                      </a:pPr>
                      <a:r>
                        <a:rPr lang="en-GB" sz="1200"/>
                        <a:t>&lt;Insert name of media content&gt;</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10409052"/>
                  </a:ext>
                </a:extLst>
              </a:tr>
              <a:tr h="828000">
                <a:tc gridSpan="2">
                  <a:txBody>
                    <a:bodyPr/>
                    <a:lstStyle/>
                    <a:p>
                      <a:pPr>
                        <a:spcAft>
                          <a:spcPts val="0"/>
                        </a:spcAft>
                      </a:pPr>
                      <a:r>
                        <a:rPr lang="en-GB" sz="1200" b="1"/>
                        <a:t>Brief Description of Media Content Analysed</a:t>
                      </a:r>
                    </a:p>
                    <a:p>
                      <a:pPr lvl="0">
                        <a:spcAft>
                          <a:spcPts val="0"/>
                        </a:spcAft>
                        <a:buNone/>
                      </a:pPr>
                      <a:r>
                        <a:rPr lang="en-GB" sz="1200" b="0" i="1" u="none" strike="noStrike" noProof="0">
                          <a:latin typeface="Calibri"/>
                        </a:rPr>
                        <a:t>Insert a description of content analysed in the space provided.</a:t>
                      </a:r>
                      <a:endParaRPr lang="en-GB" i="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hMerge="1">
                  <a:txBody>
                    <a:bodyPr/>
                    <a:lstStyle/>
                    <a:p>
                      <a:endParaRPr lang="en-GB"/>
                    </a:p>
                  </a:txBody>
                  <a:tcPr/>
                </a:tc>
                <a:tc gridSpan="4">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pPr>
                        <a:spcAft>
                          <a:spcPts val="0"/>
                        </a:spcAft>
                      </a:pPr>
                      <a:r>
                        <a:rPr lang="en-GB" sz="1200"/>
                        <a:t>&lt;Insert description of content analysed&gt;</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300663193"/>
                  </a:ext>
                </a:extLst>
              </a:tr>
              <a:tr h="1764000">
                <a:tc gridSpan="2">
                  <a:txBody>
                    <a:bodyPr/>
                    <a:lstStyle/>
                    <a:p>
                      <a:pPr>
                        <a:spcAft>
                          <a:spcPts val="0"/>
                        </a:spcAft>
                      </a:pPr>
                      <a:r>
                        <a:rPr lang="en-GB" sz="1200" b="1"/>
                        <a:t>Context of Media Content</a:t>
                      </a:r>
                    </a:p>
                    <a:p>
                      <a:pPr lvl="0">
                        <a:spcAft>
                          <a:spcPts val="0"/>
                        </a:spcAft>
                        <a:buNone/>
                      </a:pPr>
                      <a:r>
                        <a:rPr lang="en-GB" sz="1200" b="0" i="1" u="none" strike="noStrike" noProof="0">
                          <a:latin typeface="Calibri"/>
                        </a:rPr>
                        <a:t>Insert a description of anything that is relevant to understanding of the media content (i.e., the social, political, cultural, geographical, historical contexts) that you have not detailed in the Identifying media content worksheet in the space provided.</a:t>
                      </a:r>
                      <a:endParaRPr lang="en-GB" i="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hMerge="1">
                  <a:txBody>
                    <a:bodyPr/>
                    <a:lstStyle/>
                    <a:p>
                      <a:endParaRPr lang="en-GB"/>
                    </a:p>
                  </a:txBody>
                  <a:tcPr/>
                </a:tc>
                <a:tc gridSpan="4">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pPr>
                        <a:spcAft>
                          <a:spcPts val="0"/>
                        </a:spcAft>
                      </a:pPr>
                      <a:r>
                        <a:rPr lang="en-GB" sz="1200"/>
                        <a:t>&lt;Insert description of anything that is relevant to understanding of the media content (i.e., the social, political, cultural, geographical, historical contexts) that you have not detailed in the Identifying media content worksheet.&gt;</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7607385"/>
                  </a:ext>
                </a:extLst>
              </a:tr>
              <a:tr h="1943373">
                <a:tc>
                  <a:txBody>
                    <a:bodyPr/>
                    <a:lstStyle/>
                    <a:p>
                      <a:pPr>
                        <a:spcAft>
                          <a:spcPts val="0"/>
                        </a:spcAft>
                      </a:pPr>
                      <a:r>
                        <a:rPr lang="en-GB" sz="1200" b="1"/>
                        <a:t>Key Quotes </a:t>
                      </a:r>
                      <a:r>
                        <a:rPr lang="en-GB" sz="1200" i="1"/>
                        <a:t>(i.e., spoken word, piece of text from article etc.)</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gridSpan="2">
                  <a:txBody>
                    <a:bodyPr/>
                    <a:lstStyle/>
                    <a:p>
                      <a:pPr>
                        <a:spcAft>
                          <a:spcPts val="0"/>
                        </a:spcAft>
                      </a:pPr>
                      <a:r>
                        <a:rPr lang="en-GB" sz="1200" b="1"/>
                        <a:t>Key Features </a:t>
                      </a:r>
                      <a:r>
                        <a:rPr lang="en-GB" sz="1200" i="1"/>
                        <a:t>(i.e., size of font, tone of voice, visuals etc.)</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hMerge="1">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r>
                        <a:rPr lang="en-GB" sz="1200" b="1"/>
                        <a:t>Textual Level </a:t>
                      </a:r>
                      <a:r>
                        <a:rPr lang="en-GB" sz="1200"/>
                        <a:t>- </a:t>
                      </a:r>
                      <a:r>
                        <a:rPr lang="en-GB" sz="1200" b="1"/>
                        <a:t>The What</a:t>
                      </a:r>
                    </a:p>
                    <a:p>
                      <a:pPr>
                        <a:spcAft>
                          <a:spcPts val="0"/>
                        </a:spcAft>
                      </a:pPr>
                      <a:r>
                        <a:rPr lang="en-GB" sz="1200" i="1"/>
                        <a:t>Identify the TOPICS pertinent to deliberative and participatory democracies contained in the 'words' and 'features'</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spcAft>
                          <a:spcPts val="0"/>
                        </a:spcAft>
                      </a:pPr>
                      <a:r>
                        <a:rPr lang="en-GB" sz="1200" b="1"/>
                        <a:t>Compositional Level - The How</a:t>
                      </a:r>
                    </a:p>
                    <a:p>
                      <a:pPr>
                        <a:spcAft>
                          <a:spcPts val="0"/>
                        </a:spcAft>
                      </a:pPr>
                      <a:r>
                        <a:rPr lang="en-GB" sz="1200" i="1"/>
                        <a:t>Explain how the content (i.e., words, signals, sentences, visuals etc.) are put together to create MEANING and position the topics identified</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spcAft>
                          <a:spcPts val="0"/>
                        </a:spcAft>
                      </a:pPr>
                      <a:r>
                        <a:rPr lang="en-GB" sz="1200" b="1"/>
                        <a:t>Contextual Level - The Why </a:t>
                      </a:r>
                    </a:p>
                    <a:p>
                      <a:pPr>
                        <a:spcAft>
                          <a:spcPts val="0"/>
                        </a:spcAft>
                      </a:pPr>
                      <a:r>
                        <a:rPr lang="en-GB" sz="1200" i="1"/>
                        <a:t>Reflect on the content and synthesise why the key INSIGHTS from the media content are pertinent to deliberative and participatory democracies</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666433427"/>
                  </a:ext>
                </a:extLst>
              </a:tr>
              <a:tr h="1296000">
                <a:tc>
                  <a:txBody>
                    <a:bodyPr/>
                    <a:lstStyle/>
                    <a:p>
                      <a:pPr lvl="0">
                        <a:spcAft>
                          <a:spcPts val="0"/>
                        </a:spcAft>
                        <a:buNone/>
                      </a:pPr>
                      <a:endParaRPr lang="en-GB" sz="1200"/>
                    </a:p>
                    <a:p>
                      <a:pPr lvl="0">
                        <a:spcAft>
                          <a:spcPts val="0"/>
                        </a:spcAft>
                        <a:buNone/>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gridSpan="2">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rowSpan="3">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rowSpan="3">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211458255"/>
                  </a:ext>
                </a:extLst>
              </a:tr>
              <a:tr h="1296000">
                <a:tc>
                  <a:txBody>
                    <a:bodyPr/>
                    <a:lstStyle/>
                    <a:p>
                      <a:pPr lvl="0">
                        <a:spcAft>
                          <a:spcPts val="0"/>
                        </a:spcAft>
                        <a:buNone/>
                      </a:pPr>
                      <a:endParaRPr lang="en-GB" sz="1200"/>
                    </a:p>
                    <a:p>
                      <a:pPr lvl="0">
                        <a:spcAft>
                          <a:spcPts val="0"/>
                        </a:spcAft>
                        <a:buNone/>
                      </a:pPr>
                      <a:endParaRPr lang="en-GB" sz="1200"/>
                    </a:p>
                    <a:p>
                      <a:pPr lvl="0">
                        <a:spcAft>
                          <a:spcPts val="0"/>
                        </a:spcAft>
                        <a:buNone/>
                      </a:pPr>
                      <a:endParaRPr lang="en-GB" sz="1200"/>
                    </a:p>
                    <a:p>
                      <a:pPr lvl="0">
                        <a:spcAft>
                          <a:spcPts val="0"/>
                        </a:spcAft>
                        <a:buNone/>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gridSpan="2">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a:p>
                  </a:txBody>
                  <a:tcPr/>
                </a:tc>
                <a:tc vMerge="1">
                  <a:txBody>
                    <a:bodyPr/>
                    <a:lstStyle/>
                    <a:p>
                      <a:pPr>
                        <a:spcAft>
                          <a:spcPts val="0"/>
                        </a:spcAft>
                      </a:pPr>
                      <a:endParaRPr lang="en-GB" sz="1200"/>
                    </a:p>
                  </a:txBody>
                  <a:tcPr/>
                </a:tc>
                <a:extLst>
                  <a:ext uri="{0D108BD9-81ED-4DB2-BD59-A6C34878D82A}">
                    <a16:rowId xmlns:a16="http://schemas.microsoft.com/office/drawing/2014/main" val="3521189858"/>
                  </a:ext>
                </a:extLst>
              </a:tr>
              <a:tr h="1296000">
                <a:tc>
                  <a:txBody>
                    <a:bodyPr/>
                    <a:lstStyle/>
                    <a:p>
                      <a:pPr lvl="0">
                        <a:spcAft>
                          <a:spcPts val="0"/>
                        </a:spcAft>
                        <a:buNone/>
                      </a:pPr>
                      <a:endParaRPr lang="en-GB" sz="1200"/>
                    </a:p>
                    <a:p>
                      <a:pPr lvl="0">
                        <a:spcAft>
                          <a:spcPts val="0"/>
                        </a:spcAft>
                        <a:buNone/>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gridSpan="2">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a:p>
                  </a:txBody>
                  <a:tcPr/>
                </a:tc>
                <a:tc vMerge="1">
                  <a:txBody>
                    <a:bodyPr/>
                    <a:lstStyle/>
                    <a:p>
                      <a:pPr>
                        <a:spcAft>
                          <a:spcPts val="0"/>
                        </a:spcAft>
                      </a:pPr>
                      <a:endParaRPr lang="en-GB" sz="1200"/>
                    </a:p>
                  </a:txBody>
                  <a:tcPr/>
                </a:tc>
                <a:extLst>
                  <a:ext uri="{0D108BD9-81ED-4DB2-BD59-A6C34878D82A}">
                    <a16:rowId xmlns:a16="http://schemas.microsoft.com/office/drawing/2014/main" val="2496534126"/>
                  </a:ext>
                </a:extLst>
              </a:tr>
            </a:tbl>
          </a:graphicData>
        </a:graphic>
      </p:graphicFrame>
    </p:spTree>
    <p:extLst>
      <p:ext uri="{BB962C8B-B14F-4D97-AF65-F5344CB8AC3E}">
        <p14:creationId xmlns:p14="http://schemas.microsoft.com/office/powerpoint/2010/main" val="12905692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a:extLst>
              <a:ext uri="{FF2B5EF4-FFF2-40B4-BE49-F238E27FC236}">
                <a16:creationId xmlns:a16="http://schemas.microsoft.com/office/drawing/2014/main" id="{D61EB408-4D0A-4F27-808B-B8D5375574C3}"/>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25144" r="4438"/>
          <a:stretch/>
        </p:blipFill>
        <p:spPr>
          <a:xfrm rot="-10800000">
            <a:off x="-163" y="-94"/>
            <a:ext cx="7560000" cy="10692000"/>
          </a:xfrm>
          <a:prstGeom prst="rect">
            <a:avLst/>
          </a:prstGeom>
        </p:spPr>
      </p:pic>
      <p:sp>
        <p:nvSpPr>
          <p:cNvPr id="20" name="Rectangle 19">
            <a:extLst>
              <a:ext uri="{FF2B5EF4-FFF2-40B4-BE49-F238E27FC236}">
                <a16:creationId xmlns:a16="http://schemas.microsoft.com/office/drawing/2014/main" id="{C06797F7-00B4-4176-8E2B-165695FD7304}"/>
              </a:ext>
            </a:extLst>
          </p:cNvPr>
          <p:cNvSpPr/>
          <p:nvPr/>
        </p:nvSpPr>
        <p:spPr>
          <a:xfrm>
            <a:off x="0" y="0"/>
            <a:ext cx="7559675" cy="54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8471082D-040B-4DBE-B43B-74E226E2D71D}"/>
              </a:ext>
            </a:extLst>
          </p:cNvPr>
          <p:cNvSpPr txBox="1"/>
          <p:nvPr/>
        </p:nvSpPr>
        <p:spPr>
          <a:xfrm>
            <a:off x="360000" y="116111"/>
            <a:ext cx="3860800" cy="307777"/>
          </a:xfrm>
          <a:prstGeom prst="rect">
            <a:avLst/>
          </a:prstGeom>
          <a:noFill/>
        </p:spPr>
        <p:txBody>
          <a:bodyPr wrap="square">
            <a:spAutoFit/>
          </a:bodyPr>
          <a:lstStyle/>
          <a:p>
            <a:pPr>
              <a:spcBef>
                <a:spcPts val="460"/>
              </a:spcBef>
              <a:spcAft>
                <a:spcPts val="0"/>
              </a:spcAft>
            </a:pPr>
            <a:r>
              <a:rPr lang="en-US" sz="1400" b="1">
                <a:solidFill>
                  <a:schemeClr val="bg1"/>
                </a:solidFill>
              </a:rPr>
              <a:t>Media Discourse Foresight Guide</a:t>
            </a:r>
            <a:endParaRPr lang="en-GB" sz="1400" b="1">
              <a:solidFill>
                <a:schemeClr val="bg1"/>
              </a:solidFill>
            </a:endParaRPr>
          </a:p>
        </p:txBody>
      </p:sp>
      <p:sp>
        <p:nvSpPr>
          <p:cNvPr id="21" name="Rectangle 20">
            <a:extLst>
              <a:ext uri="{FF2B5EF4-FFF2-40B4-BE49-F238E27FC236}">
                <a16:creationId xmlns:a16="http://schemas.microsoft.com/office/drawing/2014/main" id="{6DF2FD05-3D95-4724-97D1-C8955190845C}"/>
              </a:ext>
            </a:extLst>
          </p:cNvPr>
          <p:cNvSpPr/>
          <p:nvPr/>
        </p:nvSpPr>
        <p:spPr>
          <a:xfrm>
            <a:off x="-1" y="10223813"/>
            <a:ext cx="7559675" cy="46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grpSp>
        <p:nvGrpSpPr>
          <p:cNvPr id="17" name="Group 16">
            <a:extLst>
              <a:ext uri="{FF2B5EF4-FFF2-40B4-BE49-F238E27FC236}">
                <a16:creationId xmlns:a16="http://schemas.microsoft.com/office/drawing/2014/main" id="{103FF25C-89BC-4C57-BC4F-69EB00D5F7F9}"/>
              </a:ext>
            </a:extLst>
          </p:cNvPr>
          <p:cNvGrpSpPr>
            <a:grpSpLocks noGrp="1" noUngrp="1" noRot="1" noChangeAspect="1" noMove="1" noResize="1"/>
          </p:cNvGrpSpPr>
          <p:nvPr/>
        </p:nvGrpSpPr>
        <p:grpSpPr>
          <a:xfrm>
            <a:off x="360000" y="10295394"/>
            <a:ext cx="3860800" cy="324836"/>
            <a:chOff x="360000" y="10295394"/>
            <a:chExt cx="3860800" cy="324836"/>
          </a:xfrm>
        </p:grpSpPr>
        <p:sp>
          <p:nvSpPr>
            <p:cNvPr id="18" name="TextBox 17">
              <a:extLst>
                <a:ext uri="{FF2B5EF4-FFF2-40B4-BE49-F238E27FC236}">
                  <a16:creationId xmlns:a16="http://schemas.microsoft.com/office/drawing/2014/main" id="{B49EDDA1-CD02-4DA9-983E-F7CA10E20551}"/>
                </a:ext>
              </a:extLst>
            </p:cNvPr>
            <p:cNvSpPr txBox="1">
              <a:spLocks noGrp="1" noRot="1" noChangeAspect="1" noMove="1" noResize="1" noEditPoints="1" noAdjustHandles="1" noChangeArrowheads="1" noChangeShapeType="1" noTextEdit="1"/>
            </p:cNvSpPr>
            <p:nvPr/>
          </p:nvSpPr>
          <p:spPr>
            <a:xfrm>
              <a:off x="1327150" y="10319313"/>
              <a:ext cx="2893650" cy="276999"/>
            </a:xfrm>
            <a:prstGeom prst="rect">
              <a:avLst/>
            </a:prstGeom>
            <a:noFill/>
          </p:spPr>
          <p:txBody>
            <a:bodyPr wrap="square">
              <a:spAutoFit/>
            </a:bodyPr>
            <a:lstStyle/>
            <a:p>
              <a:pPr>
                <a:spcBef>
                  <a:spcPts val="460"/>
                </a:spcBef>
                <a:spcAft>
                  <a:spcPts val="0"/>
                </a:spcAft>
              </a:pPr>
              <a:r>
                <a:rPr lang="en-US" sz="1200">
                  <a:solidFill>
                    <a:schemeClr val="bg1"/>
                  </a:solidFill>
                </a:rPr>
                <a:t>| </a:t>
              </a:r>
              <a:r>
                <a:rPr lang="en-US" sz="1200" b="1">
                  <a:solidFill>
                    <a:schemeClr val="bg1"/>
                  </a:solidFill>
                </a:rPr>
                <a:t>Media Discourse Foresight Guide</a:t>
              </a:r>
              <a:endParaRPr lang="en-GB" sz="1200" b="1">
                <a:solidFill>
                  <a:schemeClr val="bg1"/>
                </a:solidFill>
              </a:endParaRPr>
            </a:p>
          </p:txBody>
        </p:sp>
        <p:pic>
          <p:nvPicPr>
            <p:cNvPr id="19" name="Picture 18">
              <a:extLst>
                <a:ext uri="{FF2B5EF4-FFF2-40B4-BE49-F238E27FC236}">
                  <a16:creationId xmlns:a16="http://schemas.microsoft.com/office/drawing/2014/main" id="{DE6893B6-32E2-4D3D-BFA9-E7F726A411D0}"/>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360000" y="10295394"/>
              <a:ext cx="1039474" cy="324836"/>
            </a:xfrm>
            <a:prstGeom prst="rect">
              <a:avLst/>
            </a:prstGeom>
          </p:spPr>
        </p:pic>
      </p:grpSp>
      <p:sp>
        <p:nvSpPr>
          <p:cNvPr id="25" name="TextBox 5">
            <a:extLst>
              <a:ext uri="{FF2B5EF4-FFF2-40B4-BE49-F238E27FC236}">
                <a16:creationId xmlns:a16="http://schemas.microsoft.com/office/drawing/2014/main" id="{22FEACA9-5B44-4917-8CFF-3B6185F3D0C5}"/>
              </a:ext>
            </a:extLst>
          </p:cNvPr>
          <p:cNvSpPr txBox="1"/>
          <p:nvPr/>
        </p:nvSpPr>
        <p:spPr>
          <a:xfrm>
            <a:off x="5322737" y="914091"/>
            <a:ext cx="1609239" cy="1848635"/>
          </a:xfrm>
          <a:prstGeom prst="rect">
            <a:avLst/>
          </a:prstGeom>
          <a:noFill/>
        </p:spPr>
        <p:txBody>
          <a:bodyPr wrap="square">
            <a:spAutoFit/>
          </a:bodyPr>
          <a:lstStyle/>
          <a:p>
            <a:pPr algn="ctr">
              <a:lnSpc>
                <a:spcPct val="107000"/>
              </a:lnSpc>
              <a:spcAft>
                <a:spcPts val="800"/>
              </a:spcAft>
            </a:pPr>
            <a:r>
              <a:rPr lang="en-GB" sz="1100" b="1" kern="1200">
                <a:solidFill>
                  <a:srgbClr val="FFFFFF"/>
                </a:solidFill>
                <a:effectLst/>
                <a:latin typeface="Calibri Light" panose="020F0302020204030204" pitchFamily="34" charset="0"/>
                <a:ea typeface="Calibri" panose="020F0502020204030204" pitchFamily="34" charset="0"/>
                <a:cs typeface="Arial" panose="020B0604020202020204" pitchFamily="34" charset="0"/>
              </a:rPr>
              <a:t>Top Tip: In the compositional layer, you can write not only about what is said, but also what is IMPLIED based on how the language and other features work together to create meaning.</a:t>
            </a:r>
            <a:endParaRPr lang="en-GB" sz="110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2" name="Table 2">
            <a:extLst>
              <a:ext uri="{FF2B5EF4-FFF2-40B4-BE49-F238E27FC236}">
                <a16:creationId xmlns:a16="http://schemas.microsoft.com/office/drawing/2014/main" id="{276FE405-23A4-4D8A-BD24-5D1020E92CC8}"/>
              </a:ext>
            </a:extLst>
          </p:cNvPr>
          <p:cNvGraphicFramePr>
            <a:graphicFrameLocks noGrp="1"/>
          </p:cNvGraphicFramePr>
          <p:nvPr/>
        </p:nvGraphicFramePr>
        <p:xfrm>
          <a:off x="431836" y="913782"/>
          <a:ext cx="6696000" cy="8820000"/>
        </p:xfrm>
        <a:graphic>
          <a:graphicData uri="http://schemas.openxmlformats.org/drawingml/2006/table">
            <a:tbl>
              <a:tblPr>
                <a:tableStyleId>{5940675A-B579-460E-94D1-54222C63F5DA}</a:tableStyleId>
              </a:tblPr>
              <a:tblGrid>
                <a:gridCol w="1339200">
                  <a:extLst>
                    <a:ext uri="{9D8B030D-6E8A-4147-A177-3AD203B41FA5}">
                      <a16:colId xmlns:a16="http://schemas.microsoft.com/office/drawing/2014/main" val="456869064"/>
                    </a:ext>
                  </a:extLst>
                </a:gridCol>
                <a:gridCol w="1339200">
                  <a:extLst>
                    <a:ext uri="{9D8B030D-6E8A-4147-A177-3AD203B41FA5}">
                      <a16:colId xmlns:a16="http://schemas.microsoft.com/office/drawing/2014/main" val="2468509190"/>
                    </a:ext>
                  </a:extLst>
                </a:gridCol>
                <a:gridCol w="1339200">
                  <a:extLst>
                    <a:ext uri="{9D8B030D-6E8A-4147-A177-3AD203B41FA5}">
                      <a16:colId xmlns:a16="http://schemas.microsoft.com/office/drawing/2014/main" val="880247399"/>
                    </a:ext>
                  </a:extLst>
                </a:gridCol>
                <a:gridCol w="1339200">
                  <a:extLst>
                    <a:ext uri="{9D8B030D-6E8A-4147-A177-3AD203B41FA5}">
                      <a16:colId xmlns:a16="http://schemas.microsoft.com/office/drawing/2014/main" val="829490182"/>
                    </a:ext>
                  </a:extLst>
                </a:gridCol>
                <a:gridCol w="1339200">
                  <a:extLst>
                    <a:ext uri="{9D8B030D-6E8A-4147-A177-3AD203B41FA5}">
                      <a16:colId xmlns:a16="http://schemas.microsoft.com/office/drawing/2014/main" val="3401206478"/>
                    </a:ext>
                  </a:extLst>
                </a:gridCol>
              </a:tblGrid>
              <a:tr h="1260000">
                <a:tc>
                  <a:txBody>
                    <a:bodyPr/>
                    <a:lstStyle/>
                    <a:p>
                      <a:pPr lvl="0">
                        <a:spcAft>
                          <a:spcPts val="0"/>
                        </a:spcAft>
                        <a:buNone/>
                      </a:pPr>
                      <a:endParaRPr lang="en-GB" sz="1200" dirty="0"/>
                    </a:p>
                    <a:p>
                      <a:pPr lvl="0">
                        <a:spcAft>
                          <a:spcPts val="0"/>
                        </a:spcAft>
                        <a:buNone/>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rowSpan="7">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rowSpan="7">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211458255"/>
                  </a:ext>
                </a:extLst>
              </a:tr>
              <a:tr h="1260000">
                <a:tc>
                  <a:txBody>
                    <a:bodyPr/>
                    <a:lstStyle/>
                    <a:p>
                      <a:pPr lvl="0">
                        <a:spcAft>
                          <a:spcPts val="0"/>
                        </a:spcAft>
                        <a:buNone/>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a:p>
                  </a:txBody>
                  <a:tcPr/>
                </a:tc>
                <a:tc vMerge="1">
                  <a:txBody>
                    <a:bodyPr/>
                    <a:lstStyle/>
                    <a:p>
                      <a:pPr>
                        <a:spcAft>
                          <a:spcPts val="0"/>
                        </a:spcAft>
                      </a:pPr>
                      <a:endParaRPr lang="en-GB" sz="1200"/>
                    </a:p>
                  </a:txBody>
                  <a:tcPr/>
                </a:tc>
                <a:extLst>
                  <a:ext uri="{0D108BD9-81ED-4DB2-BD59-A6C34878D82A}">
                    <a16:rowId xmlns:a16="http://schemas.microsoft.com/office/drawing/2014/main" val="3521189858"/>
                  </a:ext>
                </a:extLst>
              </a:tr>
              <a:tr h="1260000">
                <a:tc>
                  <a:txBody>
                    <a:bodyPr/>
                    <a:lstStyle/>
                    <a:p>
                      <a:pPr lvl="0">
                        <a:spcAft>
                          <a:spcPts val="0"/>
                        </a:spcAft>
                        <a:buNone/>
                      </a:pPr>
                      <a:endParaRPr lang="en-GB" sz="1200" dirty="0"/>
                    </a:p>
                    <a:p>
                      <a:pPr lvl="0">
                        <a:spcAft>
                          <a:spcPts val="0"/>
                        </a:spcAft>
                        <a:buNone/>
                      </a:pPr>
                      <a:endParaRPr lang="en-GB" sz="1200" dirty="0"/>
                    </a:p>
                    <a:p>
                      <a:pPr lvl="0">
                        <a:spcAft>
                          <a:spcPts val="0"/>
                        </a:spcAft>
                        <a:buNone/>
                      </a:pPr>
                      <a:endParaRPr lang="en-GB" sz="1200" dirty="0"/>
                    </a:p>
                    <a:p>
                      <a:pPr lvl="0">
                        <a:spcAft>
                          <a:spcPts val="0"/>
                        </a:spcAft>
                        <a:buNone/>
                      </a:pPr>
                      <a:endParaRPr lang="en-GB" sz="1200" dirty="0"/>
                    </a:p>
                    <a:p>
                      <a:pPr lvl="0">
                        <a:spcAft>
                          <a:spcPts val="0"/>
                        </a:spcAft>
                        <a:buNone/>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a:p>
                  </a:txBody>
                  <a:tcPr/>
                </a:tc>
                <a:tc vMerge="1">
                  <a:txBody>
                    <a:bodyPr/>
                    <a:lstStyle/>
                    <a:p>
                      <a:pPr>
                        <a:spcAft>
                          <a:spcPts val="0"/>
                        </a:spcAft>
                      </a:pPr>
                      <a:endParaRPr lang="en-GB" sz="1200"/>
                    </a:p>
                  </a:txBody>
                  <a:tcPr/>
                </a:tc>
                <a:extLst>
                  <a:ext uri="{0D108BD9-81ED-4DB2-BD59-A6C34878D82A}">
                    <a16:rowId xmlns:a16="http://schemas.microsoft.com/office/drawing/2014/main" val="2496534126"/>
                  </a:ext>
                </a:extLst>
              </a:tr>
              <a:tr h="1260000">
                <a:tc>
                  <a:txBody>
                    <a:bodyPr/>
                    <a:lstStyle/>
                    <a:p>
                      <a:pPr lvl="0">
                        <a:spcAft>
                          <a:spcPts val="0"/>
                        </a:spcAft>
                        <a:buNone/>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535151457"/>
                  </a:ext>
                </a:extLst>
              </a:tr>
              <a:tr h="1260000">
                <a:tc>
                  <a:txBody>
                    <a:bodyPr/>
                    <a:lstStyle/>
                    <a:p>
                      <a:pPr lvl="0">
                        <a:spcAft>
                          <a:spcPts val="0"/>
                        </a:spcAft>
                        <a:buNone/>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3778476509"/>
                  </a:ext>
                </a:extLst>
              </a:tr>
              <a:tr h="1260000">
                <a:tc>
                  <a:txBody>
                    <a:bodyPr/>
                    <a:lstStyle/>
                    <a:p>
                      <a:pPr lvl="0">
                        <a:spcAft>
                          <a:spcPts val="0"/>
                        </a:spcAft>
                        <a:buNone/>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253769043"/>
                  </a:ext>
                </a:extLst>
              </a:tr>
              <a:tr h="1260000">
                <a:tc>
                  <a:txBody>
                    <a:bodyPr/>
                    <a:lstStyle/>
                    <a:p>
                      <a:pPr lvl="0">
                        <a:spcAft>
                          <a:spcPts val="0"/>
                        </a:spcAft>
                        <a:buNone/>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560973499"/>
                  </a:ext>
                </a:extLst>
              </a:tr>
            </a:tbl>
          </a:graphicData>
        </a:graphic>
      </p:graphicFrame>
    </p:spTree>
    <p:extLst>
      <p:ext uri="{BB962C8B-B14F-4D97-AF65-F5344CB8AC3E}">
        <p14:creationId xmlns:p14="http://schemas.microsoft.com/office/powerpoint/2010/main" val="29865593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a:extLst>
              <a:ext uri="{FF2B5EF4-FFF2-40B4-BE49-F238E27FC236}">
                <a16:creationId xmlns:a16="http://schemas.microsoft.com/office/drawing/2014/main" id="{D61EB408-4D0A-4F27-808B-B8D5375574C3}"/>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25144" r="4438"/>
          <a:stretch/>
        </p:blipFill>
        <p:spPr>
          <a:xfrm rot="-10800000">
            <a:off x="-163" y="-94"/>
            <a:ext cx="7560000" cy="10692000"/>
          </a:xfrm>
          <a:prstGeom prst="rect">
            <a:avLst/>
          </a:prstGeom>
        </p:spPr>
      </p:pic>
      <p:sp>
        <p:nvSpPr>
          <p:cNvPr id="20" name="Rectangle 19">
            <a:extLst>
              <a:ext uri="{FF2B5EF4-FFF2-40B4-BE49-F238E27FC236}">
                <a16:creationId xmlns:a16="http://schemas.microsoft.com/office/drawing/2014/main" id="{C06797F7-00B4-4176-8E2B-165695FD7304}"/>
              </a:ext>
            </a:extLst>
          </p:cNvPr>
          <p:cNvSpPr/>
          <p:nvPr/>
        </p:nvSpPr>
        <p:spPr>
          <a:xfrm>
            <a:off x="0" y="0"/>
            <a:ext cx="7559675" cy="54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8471082D-040B-4DBE-B43B-74E226E2D71D}"/>
              </a:ext>
            </a:extLst>
          </p:cNvPr>
          <p:cNvSpPr txBox="1"/>
          <p:nvPr/>
        </p:nvSpPr>
        <p:spPr>
          <a:xfrm>
            <a:off x="360000" y="116111"/>
            <a:ext cx="3860800" cy="307777"/>
          </a:xfrm>
          <a:prstGeom prst="rect">
            <a:avLst/>
          </a:prstGeom>
          <a:noFill/>
        </p:spPr>
        <p:txBody>
          <a:bodyPr wrap="square">
            <a:spAutoFit/>
          </a:bodyPr>
          <a:lstStyle/>
          <a:p>
            <a:pPr>
              <a:spcBef>
                <a:spcPts val="460"/>
              </a:spcBef>
              <a:spcAft>
                <a:spcPts val="0"/>
              </a:spcAft>
            </a:pPr>
            <a:r>
              <a:rPr lang="en-US" sz="1400" b="1">
                <a:solidFill>
                  <a:schemeClr val="bg1"/>
                </a:solidFill>
              </a:rPr>
              <a:t>Media Discourse Foresight Guide</a:t>
            </a:r>
            <a:endParaRPr lang="en-GB" sz="1400" b="1">
              <a:solidFill>
                <a:schemeClr val="bg1"/>
              </a:solidFill>
            </a:endParaRPr>
          </a:p>
        </p:txBody>
      </p:sp>
      <p:sp>
        <p:nvSpPr>
          <p:cNvPr id="21" name="Rectangle 20">
            <a:extLst>
              <a:ext uri="{FF2B5EF4-FFF2-40B4-BE49-F238E27FC236}">
                <a16:creationId xmlns:a16="http://schemas.microsoft.com/office/drawing/2014/main" id="{6DF2FD05-3D95-4724-97D1-C8955190845C}"/>
              </a:ext>
            </a:extLst>
          </p:cNvPr>
          <p:cNvSpPr/>
          <p:nvPr/>
        </p:nvSpPr>
        <p:spPr>
          <a:xfrm>
            <a:off x="-1" y="10223813"/>
            <a:ext cx="7559675" cy="46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grpSp>
        <p:nvGrpSpPr>
          <p:cNvPr id="17" name="Group 16">
            <a:extLst>
              <a:ext uri="{FF2B5EF4-FFF2-40B4-BE49-F238E27FC236}">
                <a16:creationId xmlns:a16="http://schemas.microsoft.com/office/drawing/2014/main" id="{103FF25C-89BC-4C57-BC4F-69EB00D5F7F9}"/>
              </a:ext>
            </a:extLst>
          </p:cNvPr>
          <p:cNvGrpSpPr>
            <a:grpSpLocks noGrp="1" noUngrp="1" noRot="1" noChangeAspect="1" noMove="1" noResize="1"/>
          </p:cNvGrpSpPr>
          <p:nvPr/>
        </p:nvGrpSpPr>
        <p:grpSpPr>
          <a:xfrm>
            <a:off x="360000" y="10295394"/>
            <a:ext cx="3860800" cy="324836"/>
            <a:chOff x="360000" y="10295394"/>
            <a:chExt cx="3860800" cy="324836"/>
          </a:xfrm>
        </p:grpSpPr>
        <p:sp>
          <p:nvSpPr>
            <p:cNvPr id="18" name="TextBox 17">
              <a:extLst>
                <a:ext uri="{FF2B5EF4-FFF2-40B4-BE49-F238E27FC236}">
                  <a16:creationId xmlns:a16="http://schemas.microsoft.com/office/drawing/2014/main" id="{B49EDDA1-CD02-4DA9-983E-F7CA10E20551}"/>
                </a:ext>
              </a:extLst>
            </p:cNvPr>
            <p:cNvSpPr txBox="1">
              <a:spLocks noGrp="1" noRot="1" noChangeAspect="1" noMove="1" noResize="1" noEditPoints="1" noAdjustHandles="1" noChangeArrowheads="1" noChangeShapeType="1" noTextEdit="1"/>
            </p:cNvSpPr>
            <p:nvPr/>
          </p:nvSpPr>
          <p:spPr>
            <a:xfrm>
              <a:off x="1327150" y="10319313"/>
              <a:ext cx="2893650" cy="276999"/>
            </a:xfrm>
            <a:prstGeom prst="rect">
              <a:avLst/>
            </a:prstGeom>
            <a:noFill/>
          </p:spPr>
          <p:txBody>
            <a:bodyPr wrap="square">
              <a:spAutoFit/>
            </a:bodyPr>
            <a:lstStyle/>
            <a:p>
              <a:pPr>
                <a:spcBef>
                  <a:spcPts val="460"/>
                </a:spcBef>
                <a:spcAft>
                  <a:spcPts val="0"/>
                </a:spcAft>
              </a:pPr>
              <a:r>
                <a:rPr lang="en-US" sz="1200">
                  <a:solidFill>
                    <a:schemeClr val="bg1"/>
                  </a:solidFill>
                </a:rPr>
                <a:t>| </a:t>
              </a:r>
              <a:r>
                <a:rPr lang="en-US" sz="1200" b="1">
                  <a:solidFill>
                    <a:schemeClr val="bg1"/>
                  </a:solidFill>
                </a:rPr>
                <a:t>Media Discourse Foresight Guide</a:t>
              </a:r>
              <a:endParaRPr lang="en-GB" sz="1200" b="1">
                <a:solidFill>
                  <a:schemeClr val="bg1"/>
                </a:solidFill>
              </a:endParaRPr>
            </a:p>
          </p:txBody>
        </p:sp>
        <p:pic>
          <p:nvPicPr>
            <p:cNvPr id="19" name="Picture 18">
              <a:extLst>
                <a:ext uri="{FF2B5EF4-FFF2-40B4-BE49-F238E27FC236}">
                  <a16:creationId xmlns:a16="http://schemas.microsoft.com/office/drawing/2014/main" id="{DE6893B6-32E2-4D3D-BFA9-E7F726A411D0}"/>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360000" y="10295394"/>
              <a:ext cx="1039474" cy="324836"/>
            </a:xfrm>
            <a:prstGeom prst="rect">
              <a:avLst/>
            </a:prstGeom>
          </p:spPr>
        </p:pic>
      </p:grpSp>
      <p:sp>
        <p:nvSpPr>
          <p:cNvPr id="25" name="TextBox 5">
            <a:extLst>
              <a:ext uri="{FF2B5EF4-FFF2-40B4-BE49-F238E27FC236}">
                <a16:creationId xmlns:a16="http://schemas.microsoft.com/office/drawing/2014/main" id="{22FEACA9-5B44-4917-8CFF-3B6185F3D0C5}"/>
              </a:ext>
            </a:extLst>
          </p:cNvPr>
          <p:cNvSpPr txBox="1"/>
          <p:nvPr/>
        </p:nvSpPr>
        <p:spPr>
          <a:xfrm>
            <a:off x="5322737" y="914091"/>
            <a:ext cx="1609239" cy="1848635"/>
          </a:xfrm>
          <a:prstGeom prst="rect">
            <a:avLst/>
          </a:prstGeom>
          <a:noFill/>
        </p:spPr>
        <p:txBody>
          <a:bodyPr wrap="square">
            <a:spAutoFit/>
          </a:bodyPr>
          <a:lstStyle/>
          <a:p>
            <a:pPr algn="ctr">
              <a:lnSpc>
                <a:spcPct val="107000"/>
              </a:lnSpc>
              <a:spcAft>
                <a:spcPts val="800"/>
              </a:spcAft>
            </a:pPr>
            <a:r>
              <a:rPr lang="en-GB" sz="1100" b="1" kern="1200">
                <a:solidFill>
                  <a:srgbClr val="FFFFFF"/>
                </a:solidFill>
                <a:effectLst/>
                <a:latin typeface="Calibri Light" panose="020F0302020204030204" pitchFamily="34" charset="0"/>
                <a:ea typeface="Calibri" panose="020F0502020204030204" pitchFamily="34" charset="0"/>
                <a:cs typeface="Arial" panose="020B0604020202020204" pitchFamily="34" charset="0"/>
              </a:rPr>
              <a:t>Top Tip: In the compositional layer, you can write not only about what is said, but also what is IMPLIED based on how the language and other features work together to create meaning.</a:t>
            </a:r>
            <a:endParaRPr lang="en-GB" sz="110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2" name="Table 2">
            <a:extLst>
              <a:ext uri="{FF2B5EF4-FFF2-40B4-BE49-F238E27FC236}">
                <a16:creationId xmlns:a16="http://schemas.microsoft.com/office/drawing/2014/main" id="{276FE405-23A4-4D8A-BD24-5D1020E92CC8}"/>
              </a:ext>
            </a:extLst>
          </p:cNvPr>
          <p:cNvGraphicFramePr>
            <a:graphicFrameLocks noGrp="1"/>
          </p:cNvGraphicFramePr>
          <p:nvPr>
            <p:extLst>
              <p:ext uri="{D42A27DB-BD31-4B8C-83A1-F6EECF244321}">
                <p14:modId xmlns:p14="http://schemas.microsoft.com/office/powerpoint/2010/main" val="3509558745"/>
              </p:ext>
            </p:extLst>
          </p:nvPr>
        </p:nvGraphicFramePr>
        <p:xfrm>
          <a:off x="431837" y="730346"/>
          <a:ext cx="6696000" cy="9231120"/>
        </p:xfrm>
        <a:graphic>
          <a:graphicData uri="http://schemas.openxmlformats.org/drawingml/2006/table">
            <a:tbl>
              <a:tblPr>
                <a:tableStyleId>{5940675A-B579-460E-94D1-54222C63F5DA}</a:tableStyleId>
              </a:tblPr>
              <a:tblGrid>
                <a:gridCol w="1339200">
                  <a:extLst>
                    <a:ext uri="{9D8B030D-6E8A-4147-A177-3AD203B41FA5}">
                      <a16:colId xmlns:a16="http://schemas.microsoft.com/office/drawing/2014/main" val="456869064"/>
                    </a:ext>
                  </a:extLst>
                </a:gridCol>
                <a:gridCol w="946763">
                  <a:extLst>
                    <a:ext uri="{9D8B030D-6E8A-4147-A177-3AD203B41FA5}">
                      <a16:colId xmlns:a16="http://schemas.microsoft.com/office/drawing/2014/main" val="2468509190"/>
                    </a:ext>
                  </a:extLst>
                </a:gridCol>
                <a:gridCol w="392437">
                  <a:extLst>
                    <a:ext uri="{9D8B030D-6E8A-4147-A177-3AD203B41FA5}">
                      <a16:colId xmlns:a16="http://schemas.microsoft.com/office/drawing/2014/main" val="2230698377"/>
                    </a:ext>
                  </a:extLst>
                </a:gridCol>
                <a:gridCol w="1339200">
                  <a:extLst>
                    <a:ext uri="{9D8B030D-6E8A-4147-A177-3AD203B41FA5}">
                      <a16:colId xmlns:a16="http://schemas.microsoft.com/office/drawing/2014/main" val="880247399"/>
                    </a:ext>
                  </a:extLst>
                </a:gridCol>
                <a:gridCol w="1339200">
                  <a:extLst>
                    <a:ext uri="{9D8B030D-6E8A-4147-A177-3AD203B41FA5}">
                      <a16:colId xmlns:a16="http://schemas.microsoft.com/office/drawing/2014/main" val="829490182"/>
                    </a:ext>
                  </a:extLst>
                </a:gridCol>
                <a:gridCol w="1339200">
                  <a:extLst>
                    <a:ext uri="{9D8B030D-6E8A-4147-A177-3AD203B41FA5}">
                      <a16:colId xmlns:a16="http://schemas.microsoft.com/office/drawing/2014/main" val="3401206478"/>
                    </a:ext>
                  </a:extLst>
                </a:gridCol>
              </a:tblGrid>
              <a:tr h="648000">
                <a:tc gridSpan="2">
                  <a:txBody>
                    <a:bodyPr/>
                    <a:lstStyle/>
                    <a:p>
                      <a:pPr>
                        <a:spcAft>
                          <a:spcPts val="0"/>
                        </a:spcAft>
                      </a:pPr>
                      <a:r>
                        <a:rPr lang="en-GB" sz="1200" b="1"/>
                        <a:t>Name of Media Content (4)</a:t>
                      </a:r>
                    </a:p>
                    <a:p>
                      <a:pPr lvl="0">
                        <a:spcAft>
                          <a:spcPts val="0"/>
                        </a:spcAft>
                        <a:buNone/>
                      </a:pPr>
                      <a:r>
                        <a:rPr lang="en-GB" sz="1200" b="0" i="1"/>
                        <a:t>Insert name of media content in the space provided</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hMerge="1">
                  <a:txBody>
                    <a:bodyPr/>
                    <a:lstStyle/>
                    <a:p>
                      <a:endParaRPr lang="en-GB"/>
                    </a:p>
                  </a:txBody>
                  <a:tcPr/>
                </a:tc>
                <a:tc gridSpan="4">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pPr>
                        <a:spcAft>
                          <a:spcPts val="0"/>
                        </a:spcAft>
                      </a:pPr>
                      <a:r>
                        <a:rPr lang="en-GB" sz="1200"/>
                        <a:t>&lt;Insert name of media content&gt;</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10409052"/>
                  </a:ext>
                </a:extLst>
              </a:tr>
              <a:tr h="828000">
                <a:tc gridSpan="2">
                  <a:txBody>
                    <a:bodyPr/>
                    <a:lstStyle/>
                    <a:p>
                      <a:pPr>
                        <a:spcAft>
                          <a:spcPts val="0"/>
                        </a:spcAft>
                      </a:pPr>
                      <a:r>
                        <a:rPr lang="en-GB" sz="1200" b="1"/>
                        <a:t>Brief Description of Media Content Analysed</a:t>
                      </a:r>
                    </a:p>
                    <a:p>
                      <a:pPr lvl="0">
                        <a:spcAft>
                          <a:spcPts val="0"/>
                        </a:spcAft>
                        <a:buNone/>
                      </a:pPr>
                      <a:r>
                        <a:rPr lang="en-GB" sz="1200" b="0" i="1" u="none" strike="noStrike" noProof="0">
                          <a:latin typeface="Calibri"/>
                        </a:rPr>
                        <a:t>Insert a description of content analysed in the space provided.</a:t>
                      </a:r>
                      <a:endParaRPr lang="en-GB" i="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hMerge="1">
                  <a:txBody>
                    <a:bodyPr/>
                    <a:lstStyle/>
                    <a:p>
                      <a:endParaRPr lang="en-GB"/>
                    </a:p>
                  </a:txBody>
                  <a:tcPr/>
                </a:tc>
                <a:tc gridSpan="4">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pPr>
                        <a:spcAft>
                          <a:spcPts val="0"/>
                        </a:spcAft>
                      </a:pPr>
                      <a:r>
                        <a:rPr lang="en-GB" sz="1200"/>
                        <a:t>&lt;Insert description of content analysed&gt;</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300663193"/>
                  </a:ext>
                </a:extLst>
              </a:tr>
              <a:tr h="1764000">
                <a:tc gridSpan="2">
                  <a:txBody>
                    <a:bodyPr/>
                    <a:lstStyle/>
                    <a:p>
                      <a:pPr>
                        <a:spcAft>
                          <a:spcPts val="0"/>
                        </a:spcAft>
                      </a:pPr>
                      <a:r>
                        <a:rPr lang="en-GB" sz="1200" b="1"/>
                        <a:t>Context of Media Content</a:t>
                      </a:r>
                    </a:p>
                    <a:p>
                      <a:pPr lvl="0">
                        <a:spcAft>
                          <a:spcPts val="0"/>
                        </a:spcAft>
                        <a:buNone/>
                      </a:pPr>
                      <a:r>
                        <a:rPr lang="en-GB" sz="1200" b="0" i="1" u="none" strike="noStrike" noProof="0">
                          <a:latin typeface="Calibri"/>
                        </a:rPr>
                        <a:t>Insert a description of anything that is relevant to understanding of the media content (i.e., the social, political, cultural, geographical, historical contexts) that you have not detailed in the Identifying media content worksheet in the space provided.</a:t>
                      </a:r>
                      <a:endParaRPr lang="en-GB" i="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hMerge="1">
                  <a:txBody>
                    <a:bodyPr/>
                    <a:lstStyle/>
                    <a:p>
                      <a:endParaRPr lang="en-GB"/>
                    </a:p>
                  </a:txBody>
                  <a:tcPr/>
                </a:tc>
                <a:tc gridSpan="4">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pPr>
                        <a:spcAft>
                          <a:spcPts val="0"/>
                        </a:spcAft>
                      </a:pPr>
                      <a:r>
                        <a:rPr lang="en-GB" sz="1200"/>
                        <a:t>&lt;Insert description of anything that is relevant to understanding of the media content (i.e., the social, political, cultural, geographical, historical contexts) that you have not detailed in the Identifying media content worksheet.&gt;</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7607385"/>
                  </a:ext>
                </a:extLst>
              </a:tr>
              <a:tr h="1943373">
                <a:tc>
                  <a:txBody>
                    <a:bodyPr/>
                    <a:lstStyle/>
                    <a:p>
                      <a:pPr>
                        <a:spcAft>
                          <a:spcPts val="0"/>
                        </a:spcAft>
                      </a:pPr>
                      <a:r>
                        <a:rPr lang="en-GB" sz="1200" b="1"/>
                        <a:t>Key Quotes </a:t>
                      </a:r>
                      <a:r>
                        <a:rPr lang="en-GB" sz="1200" i="1"/>
                        <a:t>(i.e., spoken word, piece of text from article etc.)</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gridSpan="2">
                  <a:txBody>
                    <a:bodyPr/>
                    <a:lstStyle/>
                    <a:p>
                      <a:pPr>
                        <a:spcAft>
                          <a:spcPts val="0"/>
                        </a:spcAft>
                      </a:pPr>
                      <a:r>
                        <a:rPr lang="en-GB" sz="1200" b="1"/>
                        <a:t>Key Features </a:t>
                      </a:r>
                      <a:r>
                        <a:rPr lang="en-GB" sz="1200" i="1"/>
                        <a:t>(i.e., size of font, tone of voice, visuals etc.)</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hMerge="1">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r>
                        <a:rPr lang="en-GB" sz="1200" b="1"/>
                        <a:t>Textual Level </a:t>
                      </a:r>
                      <a:r>
                        <a:rPr lang="en-GB" sz="1200"/>
                        <a:t>- </a:t>
                      </a:r>
                      <a:r>
                        <a:rPr lang="en-GB" sz="1200" b="1"/>
                        <a:t>The What</a:t>
                      </a:r>
                    </a:p>
                    <a:p>
                      <a:pPr>
                        <a:spcAft>
                          <a:spcPts val="0"/>
                        </a:spcAft>
                      </a:pPr>
                      <a:r>
                        <a:rPr lang="en-GB" sz="1200" i="1"/>
                        <a:t>Identify the TOPICS pertinent to deliberative and participatory democracies contained in the 'words' and 'features'</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spcAft>
                          <a:spcPts val="0"/>
                        </a:spcAft>
                      </a:pPr>
                      <a:r>
                        <a:rPr lang="en-GB" sz="1200" b="1"/>
                        <a:t>Compositional Level - The How</a:t>
                      </a:r>
                    </a:p>
                    <a:p>
                      <a:pPr>
                        <a:spcAft>
                          <a:spcPts val="0"/>
                        </a:spcAft>
                      </a:pPr>
                      <a:r>
                        <a:rPr lang="en-GB" sz="1200" i="1"/>
                        <a:t>Explain how the content (i.e., words, signals, sentences, visuals etc.) are put together to create MEANING and position the topics identified</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spcAft>
                          <a:spcPts val="0"/>
                        </a:spcAft>
                      </a:pPr>
                      <a:r>
                        <a:rPr lang="en-GB" sz="1200" b="1"/>
                        <a:t>Contextual Level - The Why </a:t>
                      </a:r>
                    </a:p>
                    <a:p>
                      <a:pPr>
                        <a:spcAft>
                          <a:spcPts val="0"/>
                        </a:spcAft>
                      </a:pPr>
                      <a:r>
                        <a:rPr lang="en-GB" sz="1200" i="1"/>
                        <a:t>Reflect on the content and synthesise why the key INSIGHTS from the media content are pertinent to deliberative and participatory democracies</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666433427"/>
                  </a:ext>
                </a:extLst>
              </a:tr>
              <a:tr h="1296000">
                <a:tc>
                  <a:txBody>
                    <a:bodyPr/>
                    <a:lstStyle/>
                    <a:p>
                      <a:pPr lvl="0">
                        <a:spcAft>
                          <a:spcPts val="0"/>
                        </a:spcAft>
                        <a:buNone/>
                      </a:pPr>
                      <a:endParaRPr lang="en-GB" sz="1200"/>
                    </a:p>
                    <a:p>
                      <a:pPr lvl="0">
                        <a:spcAft>
                          <a:spcPts val="0"/>
                        </a:spcAft>
                        <a:buNone/>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gridSpan="2">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rowSpan="3">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rowSpan="3">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211458255"/>
                  </a:ext>
                </a:extLst>
              </a:tr>
              <a:tr h="1296000">
                <a:tc>
                  <a:txBody>
                    <a:bodyPr/>
                    <a:lstStyle/>
                    <a:p>
                      <a:pPr lvl="0">
                        <a:spcAft>
                          <a:spcPts val="0"/>
                        </a:spcAft>
                        <a:buNone/>
                      </a:pPr>
                      <a:endParaRPr lang="en-GB" sz="1200"/>
                    </a:p>
                    <a:p>
                      <a:pPr lvl="0">
                        <a:spcAft>
                          <a:spcPts val="0"/>
                        </a:spcAft>
                        <a:buNone/>
                      </a:pPr>
                      <a:endParaRPr lang="en-GB" sz="1200"/>
                    </a:p>
                    <a:p>
                      <a:pPr lvl="0">
                        <a:spcAft>
                          <a:spcPts val="0"/>
                        </a:spcAft>
                        <a:buNone/>
                      </a:pPr>
                      <a:endParaRPr lang="en-GB" sz="1200"/>
                    </a:p>
                    <a:p>
                      <a:pPr lvl="0">
                        <a:spcAft>
                          <a:spcPts val="0"/>
                        </a:spcAft>
                        <a:buNone/>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gridSpan="2">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a:p>
                  </a:txBody>
                  <a:tcPr/>
                </a:tc>
                <a:tc vMerge="1">
                  <a:txBody>
                    <a:bodyPr/>
                    <a:lstStyle/>
                    <a:p>
                      <a:pPr>
                        <a:spcAft>
                          <a:spcPts val="0"/>
                        </a:spcAft>
                      </a:pPr>
                      <a:endParaRPr lang="en-GB" sz="1200"/>
                    </a:p>
                  </a:txBody>
                  <a:tcPr/>
                </a:tc>
                <a:extLst>
                  <a:ext uri="{0D108BD9-81ED-4DB2-BD59-A6C34878D82A}">
                    <a16:rowId xmlns:a16="http://schemas.microsoft.com/office/drawing/2014/main" val="3521189858"/>
                  </a:ext>
                </a:extLst>
              </a:tr>
              <a:tr h="1296000">
                <a:tc>
                  <a:txBody>
                    <a:bodyPr/>
                    <a:lstStyle/>
                    <a:p>
                      <a:pPr lvl="0">
                        <a:spcAft>
                          <a:spcPts val="0"/>
                        </a:spcAft>
                        <a:buNone/>
                      </a:pPr>
                      <a:endParaRPr lang="en-GB" sz="1200"/>
                    </a:p>
                    <a:p>
                      <a:pPr lvl="0">
                        <a:spcAft>
                          <a:spcPts val="0"/>
                        </a:spcAft>
                        <a:buNone/>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gridSpan="2">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a:p>
                  </a:txBody>
                  <a:tcPr/>
                </a:tc>
                <a:tc vMerge="1">
                  <a:txBody>
                    <a:bodyPr/>
                    <a:lstStyle/>
                    <a:p>
                      <a:pPr>
                        <a:spcAft>
                          <a:spcPts val="0"/>
                        </a:spcAft>
                      </a:pPr>
                      <a:endParaRPr lang="en-GB" sz="1200"/>
                    </a:p>
                  </a:txBody>
                  <a:tcPr/>
                </a:tc>
                <a:extLst>
                  <a:ext uri="{0D108BD9-81ED-4DB2-BD59-A6C34878D82A}">
                    <a16:rowId xmlns:a16="http://schemas.microsoft.com/office/drawing/2014/main" val="2496534126"/>
                  </a:ext>
                </a:extLst>
              </a:tr>
            </a:tbl>
          </a:graphicData>
        </a:graphic>
      </p:graphicFrame>
    </p:spTree>
    <p:extLst>
      <p:ext uri="{BB962C8B-B14F-4D97-AF65-F5344CB8AC3E}">
        <p14:creationId xmlns:p14="http://schemas.microsoft.com/office/powerpoint/2010/main" val="42564918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a:extLst>
              <a:ext uri="{FF2B5EF4-FFF2-40B4-BE49-F238E27FC236}">
                <a16:creationId xmlns:a16="http://schemas.microsoft.com/office/drawing/2014/main" id="{D61EB408-4D0A-4F27-808B-B8D5375574C3}"/>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25144" r="4438"/>
          <a:stretch/>
        </p:blipFill>
        <p:spPr>
          <a:xfrm rot="-10800000">
            <a:off x="-163" y="-94"/>
            <a:ext cx="7560000" cy="10692000"/>
          </a:xfrm>
          <a:prstGeom prst="rect">
            <a:avLst/>
          </a:prstGeom>
        </p:spPr>
      </p:pic>
      <p:sp>
        <p:nvSpPr>
          <p:cNvPr id="20" name="Rectangle 19">
            <a:extLst>
              <a:ext uri="{FF2B5EF4-FFF2-40B4-BE49-F238E27FC236}">
                <a16:creationId xmlns:a16="http://schemas.microsoft.com/office/drawing/2014/main" id="{C06797F7-00B4-4176-8E2B-165695FD7304}"/>
              </a:ext>
            </a:extLst>
          </p:cNvPr>
          <p:cNvSpPr/>
          <p:nvPr/>
        </p:nvSpPr>
        <p:spPr>
          <a:xfrm>
            <a:off x="0" y="0"/>
            <a:ext cx="7559675" cy="54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8471082D-040B-4DBE-B43B-74E226E2D71D}"/>
              </a:ext>
            </a:extLst>
          </p:cNvPr>
          <p:cNvSpPr txBox="1"/>
          <p:nvPr/>
        </p:nvSpPr>
        <p:spPr>
          <a:xfrm>
            <a:off x="360000" y="116111"/>
            <a:ext cx="3860800" cy="307777"/>
          </a:xfrm>
          <a:prstGeom prst="rect">
            <a:avLst/>
          </a:prstGeom>
          <a:noFill/>
        </p:spPr>
        <p:txBody>
          <a:bodyPr wrap="square">
            <a:spAutoFit/>
          </a:bodyPr>
          <a:lstStyle/>
          <a:p>
            <a:pPr>
              <a:spcBef>
                <a:spcPts val="460"/>
              </a:spcBef>
              <a:spcAft>
                <a:spcPts val="0"/>
              </a:spcAft>
            </a:pPr>
            <a:r>
              <a:rPr lang="en-US" sz="1400" b="1">
                <a:solidFill>
                  <a:schemeClr val="bg1"/>
                </a:solidFill>
              </a:rPr>
              <a:t>Media Discourse Foresight Guide</a:t>
            </a:r>
            <a:endParaRPr lang="en-GB" sz="1400" b="1">
              <a:solidFill>
                <a:schemeClr val="bg1"/>
              </a:solidFill>
            </a:endParaRPr>
          </a:p>
        </p:txBody>
      </p:sp>
      <p:sp>
        <p:nvSpPr>
          <p:cNvPr id="21" name="Rectangle 20">
            <a:extLst>
              <a:ext uri="{FF2B5EF4-FFF2-40B4-BE49-F238E27FC236}">
                <a16:creationId xmlns:a16="http://schemas.microsoft.com/office/drawing/2014/main" id="{6DF2FD05-3D95-4724-97D1-C8955190845C}"/>
              </a:ext>
            </a:extLst>
          </p:cNvPr>
          <p:cNvSpPr/>
          <p:nvPr/>
        </p:nvSpPr>
        <p:spPr>
          <a:xfrm>
            <a:off x="-1" y="10223813"/>
            <a:ext cx="7559675" cy="46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grpSp>
        <p:nvGrpSpPr>
          <p:cNvPr id="17" name="Group 16">
            <a:extLst>
              <a:ext uri="{FF2B5EF4-FFF2-40B4-BE49-F238E27FC236}">
                <a16:creationId xmlns:a16="http://schemas.microsoft.com/office/drawing/2014/main" id="{103FF25C-89BC-4C57-BC4F-69EB00D5F7F9}"/>
              </a:ext>
            </a:extLst>
          </p:cNvPr>
          <p:cNvGrpSpPr>
            <a:grpSpLocks noGrp="1" noUngrp="1" noRot="1" noChangeAspect="1" noMove="1" noResize="1"/>
          </p:cNvGrpSpPr>
          <p:nvPr/>
        </p:nvGrpSpPr>
        <p:grpSpPr>
          <a:xfrm>
            <a:off x="360000" y="10295394"/>
            <a:ext cx="3860800" cy="324836"/>
            <a:chOff x="360000" y="10295394"/>
            <a:chExt cx="3860800" cy="324836"/>
          </a:xfrm>
        </p:grpSpPr>
        <p:sp>
          <p:nvSpPr>
            <p:cNvPr id="18" name="TextBox 17">
              <a:extLst>
                <a:ext uri="{FF2B5EF4-FFF2-40B4-BE49-F238E27FC236}">
                  <a16:creationId xmlns:a16="http://schemas.microsoft.com/office/drawing/2014/main" id="{B49EDDA1-CD02-4DA9-983E-F7CA10E20551}"/>
                </a:ext>
              </a:extLst>
            </p:cNvPr>
            <p:cNvSpPr txBox="1">
              <a:spLocks noGrp="1" noRot="1" noChangeAspect="1" noMove="1" noResize="1" noEditPoints="1" noAdjustHandles="1" noChangeArrowheads="1" noChangeShapeType="1" noTextEdit="1"/>
            </p:cNvSpPr>
            <p:nvPr/>
          </p:nvSpPr>
          <p:spPr>
            <a:xfrm>
              <a:off x="1327150" y="10319313"/>
              <a:ext cx="2893650" cy="276999"/>
            </a:xfrm>
            <a:prstGeom prst="rect">
              <a:avLst/>
            </a:prstGeom>
            <a:noFill/>
          </p:spPr>
          <p:txBody>
            <a:bodyPr wrap="square">
              <a:spAutoFit/>
            </a:bodyPr>
            <a:lstStyle/>
            <a:p>
              <a:pPr>
                <a:spcBef>
                  <a:spcPts val="460"/>
                </a:spcBef>
                <a:spcAft>
                  <a:spcPts val="0"/>
                </a:spcAft>
              </a:pPr>
              <a:r>
                <a:rPr lang="en-US" sz="1200">
                  <a:solidFill>
                    <a:schemeClr val="bg1"/>
                  </a:solidFill>
                </a:rPr>
                <a:t>| </a:t>
              </a:r>
              <a:r>
                <a:rPr lang="en-US" sz="1200" b="1">
                  <a:solidFill>
                    <a:schemeClr val="bg1"/>
                  </a:solidFill>
                </a:rPr>
                <a:t>Media Discourse Foresight Guide</a:t>
              </a:r>
              <a:endParaRPr lang="en-GB" sz="1200" b="1">
                <a:solidFill>
                  <a:schemeClr val="bg1"/>
                </a:solidFill>
              </a:endParaRPr>
            </a:p>
          </p:txBody>
        </p:sp>
        <p:pic>
          <p:nvPicPr>
            <p:cNvPr id="19" name="Picture 18">
              <a:extLst>
                <a:ext uri="{FF2B5EF4-FFF2-40B4-BE49-F238E27FC236}">
                  <a16:creationId xmlns:a16="http://schemas.microsoft.com/office/drawing/2014/main" id="{DE6893B6-32E2-4D3D-BFA9-E7F726A411D0}"/>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360000" y="10295394"/>
              <a:ext cx="1039474" cy="324836"/>
            </a:xfrm>
            <a:prstGeom prst="rect">
              <a:avLst/>
            </a:prstGeom>
          </p:spPr>
        </p:pic>
      </p:grpSp>
      <p:sp>
        <p:nvSpPr>
          <p:cNvPr id="25" name="TextBox 5">
            <a:extLst>
              <a:ext uri="{FF2B5EF4-FFF2-40B4-BE49-F238E27FC236}">
                <a16:creationId xmlns:a16="http://schemas.microsoft.com/office/drawing/2014/main" id="{22FEACA9-5B44-4917-8CFF-3B6185F3D0C5}"/>
              </a:ext>
            </a:extLst>
          </p:cNvPr>
          <p:cNvSpPr txBox="1"/>
          <p:nvPr/>
        </p:nvSpPr>
        <p:spPr>
          <a:xfrm>
            <a:off x="5322737" y="914091"/>
            <a:ext cx="1609239" cy="1848635"/>
          </a:xfrm>
          <a:prstGeom prst="rect">
            <a:avLst/>
          </a:prstGeom>
          <a:noFill/>
        </p:spPr>
        <p:txBody>
          <a:bodyPr wrap="square">
            <a:spAutoFit/>
          </a:bodyPr>
          <a:lstStyle/>
          <a:p>
            <a:pPr algn="ctr">
              <a:lnSpc>
                <a:spcPct val="107000"/>
              </a:lnSpc>
              <a:spcAft>
                <a:spcPts val="800"/>
              </a:spcAft>
            </a:pPr>
            <a:r>
              <a:rPr lang="en-GB" sz="1100" b="1" kern="1200">
                <a:solidFill>
                  <a:srgbClr val="FFFFFF"/>
                </a:solidFill>
                <a:effectLst/>
                <a:latin typeface="Calibri Light" panose="020F0302020204030204" pitchFamily="34" charset="0"/>
                <a:ea typeface="Calibri" panose="020F0502020204030204" pitchFamily="34" charset="0"/>
                <a:cs typeface="Arial" panose="020B0604020202020204" pitchFamily="34" charset="0"/>
              </a:rPr>
              <a:t>Top Tip: In the compositional layer, you can write not only about what is said, but also what is IMPLIED based on how the language and other features work together to create meaning.</a:t>
            </a:r>
            <a:endParaRPr lang="en-GB" sz="110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2" name="Table 2">
            <a:extLst>
              <a:ext uri="{FF2B5EF4-FFF2-40B4-BE49-F238E27FC236}">
                <a16:creationId xmlns:a16="http://schemas.microsoft.com/office/drawing/2014/main" id="{276FE405-23A4-4D8A-BD24-5D1020E92CC8}"/>
              </a:ext>
            </a:extLst>
          </p:cNvPr>
          <p:cNvGraphicFramePr>
            <a:graphicFrameLocks noGrp="1"/>
          </p:cNvGraphicFramePr>
          <p:nvPr/>
        </p:nvGraphicFramePr>
        <p:xfrm>
          <a:off x="431836" y="913782"/>
          <a:ext cx="6696000" cy="8820000"/>
        </p:xfrm>
        <a:graphic>
          <a:graphicData uri="http://schemas.openxmlformats.org/drawingml/2006/table">
            <a:tbl>
              <a:tblPr>
                <a:tableStyleId>{5940675A-B579-460E-94D1-54222C63F5DA}</a:tableStyleId>
              </a:tblPr>
              <a:tblGrid>
                <a:gridCol w="1339200">
                  <a:extLst>
                    <a:ext uri="{9D8B030D-6E8A-4147-A177-3AD203B41FA5}">
                      <a16:colId xmlns:a16="http://schemas.microsoft.com/office/drawing/2014/main" val="456869064"/>
                    </a:ext>
                  </a:extLst>
                </a:gridCol>
                <a:gridCol w="1339200">
                  <a:extLst>
                    <a:ext uri="{9D8B030D-6E8A-4147-A177-3AD203B41FA5}">
                      <a16:colId xmlns:a16="http://schemas.microsoft.com/office/drawing/2014/main" val="2468509190"/>
                    </a:ext>
                  </a:extLst>
                </a:gridCol>
                <a:gridCol w="1339200">
                  <a:extLst>
                    <a:ext uri="{9D8B030D-6E8A-4147-A177-3AD203B41FA5}">
                      <a16:colId xmlns:a16="http://schemas.microsoft.com/office/drawing/2014/main" val="880247399"/>
                    </a:ext>
                  </a:extLst>
                </a:gridCol>
                <a:gridCol w="1339200">
                  <a:extLst>
                    <a:ext uri="{9D8B030D-6E8A-4147-A177-3AD203B41FA5}">
                      <a16:colId xmlns:a16="http://schemas.microsoft.com/office/drawing/2014/main" val="829490182"/>
                    </a:ext>
                  </a:extLst>
                </a:gridCol>
                <a:gridCol w="1339200">
                  <a:extLst>
                    <a:ext uri="{9D8B030D-6E8A-4147-A177-3AD203B41FA5}">
                      <a16:colId xmlns:a16="http://schemas.microsoft.com/office/drawing/2014/main" val="3401206478"/>
                    </a:ext>
                  </a:extLst>
                </a:gridCol>
              </a:tblGrid>
              <a:tr h="1260000">
                <a:tc>
                  <a:txBody>
                    <a:bodyPr/>
                    <a:lstStyle/>
                    <a:p>
                      <a:pPr lvl="0">
                        <a:spcAft>
                          <a:spcPts val="0"/>
                        </a:spcAft>
                        <a:buNone/>
                      </a:pPr>
                      <a:endParaRPr lang="en-GB" sz="1200" dirty="0"/>
                    </a:p>
                    <a:p>
                      <a:pPr lvl="0">
                        <a:spcAft>
                          <a:spcPts val="0"/>
                        </a:spcAft>
                        <a:buNone/>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rowSpan="7">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rowSpan="7">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211458255"/>
                  </a:ext>
                </a:extLst>
              </a:tr>
              <a:tr h="1260000">
                <a:tc>
                  <a:txBody>
                    <a:bodyPr/>
                    <a:lstStyle/>
                    <a:p>
                      <a:pPr lvl="0">
                        <a:spcAft>
                          <a:spcPts val="0"/>
                        </a:spcAft>
                        <a:buNone/>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a:p>
                  </a:txBody>
                  <a:tcPr/>
                </a:tc>
                <a:tc vMerge="1">
                  <a:txBody>
                    <a:bodyPr/>
                    <a:lstStyle/>
                    <a:p>
                      <a:pPr>
                        <a:spcAft>
                          <a:spcPts val="0"/>
                        </a:spcAft>
                      </a:pPr>
                      <a:endParaRPr lang="en-GB" sz="1200"/>
                    </a:p>
                  </a:txBody>
                  <a:tcPr/>
                </a:tc>
                <a:extLst>
                  <a:ext uri="{0D108BD9-81ED-4DB2-BD59-A6C34878D82A}">
                    <a16:rowId xmlns:a16="http://schemas.microsoft.com/office/drawing/2014/main" val="3521189858"/>
                  </a:ext>
                </a:extLst>
              </a:tr>
              <a:tr h="1260000">
                <a:tc>
                  <a:txBody>
                    <a:bodyPr/>
                    <a:lstStyle/>
                    <a:p>
                      <a:pPr lvl="0">
                        <a:spcAft>
                          <a:spcPts val="0"/>
                        </a:spcAft>
                        <a:buNone/>
                      </a:pPr>
                      <a:endParaRPr lang="en-GB" sz="1200" dirty="0"/>
                    </a:p>
                    <a:p>
                      <a:pPr lvl="0">
                        <a:spcAft>
                          <a:spcPts val="0"/>
                        </a:spcAft>
                        <a:buNone/>
                      </a:pPr>
                      <a:endParaRPr lang="en-GB" sz="1200" dirty="0"/>
                    </a:p>
                    <a:p>
                      <a:pPr lvl="0">
                        <a:spcAft>
                          <a:spcPts val="0"/>
                        </a:spcAft>
                        <a:buNone/>
                      </a:pPr>
                      <a:endParaRPr lang="en-GB" sz="1200" dirty="0"/>
                    </a:p>
                    <a:p>
                      <a:pPr lvl="0">
                        <a:spcAft>
                          <a:spcPts val="0"/>
                        </a:spcAft>
                        <a:buNone/>
                      </a:pPr>
                      <a:endParaRPr lang="en-GB" sz="1200" dirty="0"/>
                    </a:p>
                    <a:p>
                      <a:pPr lvl="0">
                        <a:spcAft>
                          <a:spcPts val="0"/>
                        </a:spcAft>
                        <a:buNone/>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a:p>
                  </a:txBody>
                  <a:tcPr/>
                </a:tc>
                <a:tc vMerge="1">
                  <a:txBody>
                    <a:bodyPr/>
                    <a:lstStyle/>
                    <a:p>
                      <a:pPr>
                        <a:spcAft>
                          <a:spcPts val="0"/>
                        </a:spcAft>
                      </a:pPr>
                      <a:endParaRPr lang="en-GB" sz="1200"/>
                    </a:p>
                  </a:txBody>
                  <a:tcPr/>
                </a:tc>
                <a:extLst>
                  <a:ext uri="{0D108BD9-81ED-4DB2-BD59-A6C34878D82A}">
                    <a16:rowId xmlns:a16="http://schemas.microsoft.com/office/drawing/2014/main" val="2496534126"/>
                  </a:ext>
                </a:extLst>
              </a:tr>
              <a:tr h="1260000">
                <a:tc>
                  <a:txBody>
                    <a:bodyPr/>
                    <a:lstStyle/>
                    <a:p>
                      <a:pPr lvl="0">
                        <a:spcAft>
                          <a:spcPts val="0"/>
                        </a:spcAft>
                        <a:buNone/>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535151457"/>
                  </a:ext>
                </a:extLst>
              </a:tr>
              <a:tr h="1260000">
                <a:tc>
                  <a:txBody>
                    <a:bodyPr/>
                    <a:lstStyle/>
                    <a:p>
                      <a:pPr lvl="0">
                        <a:spcAft>
                          <a:spcPts val="0"/>
                        </a:spcAft>
                        <a:buNone/>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3778476509"/>
                  </a:ext>
                </a:extLst>
              </a:tr>
              <a:tr h="1260000">
                <a:tc>
                  <a:txBody>
                    <a:bodyPr/>
                    <a:lstStyle/>
                    <a:p>
                      <a:pPr lvl="0">
                        <a:spcAft>
                          <a:spcPts val="0"/>
                        </a:spcAft>
                        <a:buNone/>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253769043"/>
                  </a:ext>
                </a:extLst>
              </a:tr>
              <a:tr h="1260000">
                <a:tc>
                  <a:txBody>
                    <a:bodyPr/>
                    <a:lstStyle/>
                    <a:p>
                      <a:pPr lvl="0">
                        <a:spcAft>
                          <a:spcPts val="0"/>
                        </a:spcAft>
                        <a:buNone/>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560973499"/>
                  </a:ext>
                </a:extLst>
              </a:tr>
            </a:tbl>
          </a:graphicData>
        </a:graphic>
      </p:graphicFrame>
    </p:spTree>
    <p:extLst>
      <p:ext uri="{BB962C8B-B14F-4D97-AF65-F5344CB8AC3E}">
        <p14:creationId xmlns:p14="http://schemas.microsoft.com/office/powerpoint/2010/main" val="33654921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a:extLst>
              <a:ext uri="{FF2B5EF4-FFF2-40B4-BE49-F238E27FC236}">
                <a16:creationId xmlns:a16="http://schemas.microsoft.com/office/drawing/2014/main" id="{D61EB408-4D0A-4F27-808B-B8D5375574C3}"/>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25144" r="4438"/>
          <a:stretch/>
        </p:blipFill>
        <p:spPr>
          <a:xfrm rot="-10800000">
            <a:off x="-163" y="-94"/>
            <a:ext cx="7560000" cy="10692000"/>
          </a:xfrm>
          <a:prstGeom prst="rect">
            <a:avLst/>
          </a:prstGeom>
        </p:spPr>
      </p:pic>
      <p:sp>
        <p:nvSpPr>
          <p:cNvPr id="20" name="Rectangle 19">
            <a:extLst>
              <a:ext uri="{FF2B5EF4-FFF2-40B4-BE49-F238E27FC236}">
                <a16:creationId xmlns:a16="http://schemas.microsoft.com/office/drawing/2014/main" id="{C06797F7-00B4-4176-8E2B-165695FD7304}"/>
              </a:ext>
            </a:extLst>
          </p:cNvPr>
          <p:cNvSpPr/>
          <p:nvPr/>
        </p:nvSpPr>
        <p:spPr>
          <a:xfrm>
            <a:off x="0" y="0"/>
            <a:ext cx="7559675" cy="54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8471082D-040B-4DBE-B43B-74E226E2D71D}"/>
              </a:ext>
            </a:extLst>
          </p:cNvPr>
          <p:cNvSpPr txBox="1"/>
          <p:nvPr/>
        </p:nvSpPr>
        <p:spPr>
          <a:xfrm>
            <a:off x="360000" y="116111"/>
            <a:ext cx="3860800" cy="307777"/>
          </a:xfrm>
          <a:prstGeom prst="rect">
            <a:avLst/>
          </a:prstGeom>
          <a:noFill/>
        </p:spPr>
        <p:txBody>
          <a:bodyPr wrap="square">
            <a:spAutoFit/>
          </a:bodyPr>
          <a:lstStyle/>
          <a:p>
            <a:pPr>
              <a:spcBef>
                <a:spcPts val="460"/>
              </a:spcBef>
              <a:spcAft>
                <a:spcPts val="0"/>
              </a:spcAft>
            </a:pPr>
            <a:r>
              <a:rPr lang="en-US" sz="1400" b="1">
                <a:solidFill>
                  <a:schemeClr val="bg1"/>
                </a:solidFill>
              </a:rPr>
              <a:t>Media Discourse Foresight Guide</a:t>
            </a:r>
            <a:endParaRPr lang="en-GB" sz="1400" b="1">
              <a:solidFill>
                <a:schemeClr val="bg1"/>
              </a:solidFill>
            </a:endParaRPr>
          </a:p>
        </p:txBody>
      </p:sp>
      <p:sp>
        <p:nvSpPr>
          <p:cNvPr id="21" name="Rectangle 20">
            <a:extLst>
              <a:ext uri="{FF2B5EF4-FFF2-40B4-BE49-F238E27FC236}">
                <a16:creationId xmlns:a16="http://schemas.microsoft.com/office/drawing/2014/main" id="{6DF2FD05-3D95-4724-97D1-C8955190845C}"/>
              </a:ext>
            </a:extLst>
          </p:cNvPr>
          <p:cNvSpPr/>
          <p:nvPr/>
        </p:nvSpPr>
        <p:spPr>
          <a:xfrm>
            <a:off x="-1" y="10223813"/>
            <a:ext cx="7559675" cy="46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grpSp>
        <p:nvGrpSpPr>
          <p:cNvPr id="17" name="Group 16">
            <a:extLst>
              <a:ext uri="{FF2B5EF4-FFF2-40B4-BE49-F238E27FC236}">
                <a16:creationId xmlns:a16="http://schemas.microsoft.com/office/drawing/2014/main" id="{103FF25C-89BC-4C57-BC4F-69EB00D5F7F9}"/>
              </a:ext>
            </a:extLst>
          </p:cNvPr>
          <p:cNvGrpSpPr>
            <a:grpSpLocks noGrp="1" noUngrp="1" noRot="1" noChangeAspect="1" noMove="1" noResize="1"/>
          </p:cNvGrpSpPr>
          <p:nvPr/>
        </p:nvGrpSpPr>
        <p:grpSpPr>
          <a:xfrm>
            <a:off x="360000" y="10295394"/>
            <a:ext cx="3860800" cy="324836"/>
            <a:chOff x="360000" y="10295394"/>
            <a:chExt cx="3860800" cy="324836"/>
          </a:xfrm>
        </p:grpSpPr>
        <p:sp>
          <p:nvSpPr>
            <p:cNvPr id="18" name="TextBox 17">
              <a:extLst>
                <a:ext uri="{FF2B5EF4-FFF2-40B4-BE49-F238E27FC236}">
                  <a16:creationId xmlns:a16="http://schemas.microsoft.com/office/drawing/2014/main" id="{B49EDDA1-CD02-4DA9-983E-F7CA10E20551}"/>
                </a:ext>
              </a:extLst>
            </p:cNvPr>
            <p:cNvSpPr txBox="1">
              <a:spLocks noGrp="1" noRot="1" noChangeAspect="1" noMove="1" noResize="1" noEditPoints="1" noAdjustHandles="1" noChangeArrowheads="1" noChangeShapeType="1" noTextEdit="1"/>
            </p:cNvSpPr>
            <p:nvPr/>
          </p:nvSpPr>
          <p:spPr>
            <a:xfrm>
              <a:off x="1327150" y="10319313"/>
              <a:ext cx="2893650" cy="276999"/>
            </a:xfrm>
            <a:prstGeom prst="rect">
              <a:avLst/>
            </a:prstGeom>
            <a:noFill/>
          </p:spPr>
          <p:txBody>
            <a:bodyPr wrap="square">
              <a:spAutoFit/>
            </a:bodyPr>
            <a:lstStyle/>
            <a:p>
              <a:pPr>
                <a:spcBef>
                  <a:spcPts val="460"/>
                </a:spcBef>
                <a:spcAft>
                  <a:spcPts val="0"/>
                </a:spcAft>
              </a:pPr>
              <a:r>
                <a:rPr lang="en-US" sz="1200">
                  <a:solidFill>
                    <a:schemeClr val="bg1"/>
                  </a:solidFill>
                </a:rPr>
                <a:t>| </a:t>
              </a:r>
              <a:r>
                <a:rPr lang="en-US" sz="1200" b="1">
                  <a:solidFill>
                    <a:schemeClr val="bg1"/>
                  </a:solidFill>
                </a:rPr>
                <a:t>Media Discourse Foresight Guide</a:t>
              </a:r>
              <a:endParaRPr lang="en-GB" sz="1200" b="1">
                <a:solidFill>
                  <a:schemeClr val="bg1"/>
                </a:solidFill>
              </a:endParaRPr>
            </a:p>
          </p:txBody>
        </p:sp>
        <p:pic>
          <p:nvPicPr>
            <p:cNvPr id="19" name="Picture 18">
              <a:extLst>
                <a:ext uri="{FF2B5EF4-FFF2-40B4-BE49-F238E27FC236}">
                  <a16:creationId xmlns:a16="http://schemas.microsoft.com/office/drawing/2014/main" id="{DE6893B6-32E2-4D3D-BFA9-E7F726A411D0}"/>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360000" y="10295394"/>
              <a:ext cx="1039474" cy="324836"/>
            </a:xfrm>
            <a:prstGeom prst="rect">
              <a:avLst/>
            </a:prstGeom>
          </p:spPr>
        </p:pic>
      </p:grpSp>
      <p:sp>
        <p:nvSpPr>
          <p:cNvPr id="25" name="TextBox 5">
            <a:extLst>
              <a:ext uri="{FF2B5EF4-FFF2-40B4-BE49-F238E27FC236}">
                <a16:creationId xmlns:a16="http://schemas.microsoft.com/office/drawing/2014/main" id="{22FEACA9-5B44-4917-8CFF-3B6185F3D0C5}"/>
              </a:ext>
            </a:extLst>
          </p:cNvPr>
          <p:cNvSpPr txBox="1"/>
          <p:nvPr/>
        </p:nvSpPr>
        <p:spPr>
          <a:xfrm>
            <a:off x="5322737" y="914091"/>
            <a:ext cx="1609239" cy="1848635"/>
          </a:xfrm>
          <a:prstGeom prst="rect">
            <a:avLst/>
          </a:prstGeom>
          <a:noFill/>
        </p:spPr>
        <p:txBody>
          <a:bodyPr wrap="square">
            <a:spAutoFit/>
          </a:bodyPr>
          <a:lstStyle/>
          <a:p>
            <a:pPr algn="ctr">
              <a:lnSpc>
                <a:spcPct val="107000"/>
              </a:lnSpc>
              <a:spcAft>
                <a:spcPts val="800"/>
              </a:spcAft>
            </a:pPr>
            <a:r>
              <a:rPr lang="en-GB" sz="1100" b="1" kern="1200">
                <a:solidFill>
                  <a:srgbClr val="FFFFFF"/>
                </a:solidFill>
                <a:effectLst/>
                <a:latin typeface="Calibri Light" panose="020F0302020204030204" pitchFamily="34" charset="0"/>
                <a:ea typeface="Calibri" panose="020F0502020204030204" pitchFamily="34" charset="0"/>
                <a:cs typeface="Arial" panose="020B0604020202020204" pitchFamily="34" charset="0"/>
              </a:rPr>
              <a:t>Top Tip: In the compositional layer, you can write not only about what is said, but also what is IMPLIED based on how the language and other features work together to create meaning.</a:t>
            </a:r>
            <a:endParaRPr lang="en-GB" sz="110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2" name="Table 2">
            <a:extLst>
              <a:ext uri="{FF2B5EF4-FFF2-40B4-BE49-F238E27FC236}">
                <a16:creationId xmlns:a16="http://schemas.microsoft.com/office/drawing/2014/main" id="{276FE405-23A4-4D8A-BD24-5D1020E92CC8}"/>
              </a:ext>
            </a:extLst>
          </p:cNvPr>
          <p:cNvGraphicFramePr>
            <a:graphicFrameLocks noGrp="1"/>
          </p:cNvGraphicFramePr>
          <p:nvPr>
            <p:extLst>
              <p:ext uri="{D42A27DB-BD31-4B8C-83A1-F6EECF244321}">
                <p14:modId xmlns:p14="http://schemas.microsoft.com/office/powerpoint/2010/main" val="3762734486"/>
              </p:ext>
            </p:extLst>
          </p:nvPr>
        </p:nvGraphicFramePr>
        <p:xfrm>
          <a:off x="431837" y="730346"/>
          <a:ext cx="6696000" cy="9231120"/>
        </p:xfrm>
        <a:graphic>
          <a:graphicData uri="http://schemas.openxmlformats.org/drawingml/2006/table">
            <a:tbl>
              <a:tblPr>
                <a:tableStyleId>{5940675A-B579-460E-94D1-54222C63F5DA}</a:tableStyleId>
              </a:tblPr>
              <a:tblGrid>
                <a:gridCol w="1339200">
                  <a:extLst>
                    <a:ext uri="{9D8B030D-6E8A-4147-A177-3AD203B41FA5}">
                      <a16:colId xmlns:a16="http://schemas.microsoft.com/office/drawing/2014/main" val="456869064"/>
                    </a:ext>
                  </a:extLst>
                </a:gridCol>
                <a:gridCol w="946763">
                  <a:extLst>
                    <a:ext uri="{9D8B030D-6E8A-4147-A177-3AD203B41FA5}">
                      <a16:colId xmlns:a16="http://schemas.microsoft.com/office/drawing/2014/main" val="2468509190"/>
                    </a:ext>
                  </a:extLst>
                </a:gridCol>
                <a:gridCol w="392437">
                  <a:extLst>
                    <a:ext uri="{9D8B030D-6E8A-4147-A177-3AD203B41FA5}">
                      <a16:colId xmlns:a16="http://schemas.microsoft.com/office/drawing/2014/main" val="2230698377"/>
                    </a:ext>
                  </a:extLst>
                </a:gridCol>
                <a:gridCol w="1339200">
                  <a:extLst>
                    <a:ext uri="{9D8B030D-6E8A-4147-A177-3AD203B41FA5}">
                      <a16:colId xmlns:a16="http://schemas.microsoft.com/office/drawing/2014/main" val="880247399"/>
                    </a:ext>
                  </a:extLst>
                </a:gridCol>
                <a:gridCol w="1339200">
                  <a:extLst>
                    <a:ext uri="{9D8B030D-6E8A-4147-A177-3AD203B41FA5}">
                      <a16:colId xmlns:a16="http://schemas.microsoft.com/office/drawing/2014/main" val="829490182"/>
                    </a:ext>
                  </a:extLst>
                </a:gridCol>
                <a:gridCol w="1339200">
                  <a:extLst>
                    <a:ext uri="{9D8B030D-6E8A-4147-A177-3AD203B41FA5}">
                      <a16:colId xmlns:a16="http://schemas.microsoft.com/office/drawing/2014/main" val="3401206478"/>
                    </a:ext>
                  </a:extLst>
                </a:gridCol>
              </a:tblGrid>
              <a:tr h="648000">
                <a:tc gridSpan="2">
                  <a:txBody>
                    <a:bodyPr/>
                    <a:lstStyle/>
                    <a:p>
                      <a:pPr>
                        <a:spcAft>
                          <a:spcPts val="0"/>
                        </a:spcAft>
                      </a:pPr>
                      <a:r>
                        <a:rPr lang="en-GB" sz="1200" b="1"/>
                        <a:t>Name of Media Content (5)</a:t>
                      </a:r>
                    </a:p>
                    <a:p>
                      <a:pPr lvl="0">
                        <a:spcAft>
                          <a:spcPts val="0"/>
                        </a:spcAft>
                        <a:buNone/>
                      </a:pPr>
                      <a:r>
                        <a:rPr lang="en-GB" sz="1200" b="0" i="1"/>
                        <a:t>Insert name of media content in the space provided</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hMerge="1">
                  <a:txBody>
                    <a:bodyPr/>
                    <a:lstStyle/>
                    <a:p>
                      <a:endParaRPr lang="en-GB"/>
                    </a:p>
                  </a:txBody>
                  <a:tcPr/>
                </a:tc>
                <a:tc gridSpan="4">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pPr>
                        <a:spcAft>
                          <a:spcPts val="0"/>
                        </a:spcAft>
                      </a:pPr>
                      <a:r>
                        <a:rPr lang="en-GB" sz="1200"/>
                        <a:t>&lt;Insert name of media content&gt;</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10409052"/>
                  </a:ext>
                </a:extLst>
              </a:tr>
              <a:tr h="828000">
                <a:tc gridSpan="2">
                  <a:txBody>
                    <a:bodyPr/>
                    <a:lstStyle/>
                    <a:p>
                      <a:pPr>
                        <a:spcAft>
                          <a:spcPts val="0"/>
                        </a:spcAft>
                      </a:pPr>
                      <a:r>
                        <a:rPr lang="en-GB" sz="1200" b="1"/>
                        <a:t>Brief Description of Media Content Analysed</a:t>
                      </a:r>
                    </a:p>
                    <a:p>
                      <a:pPr lvl="0">
                        <a:spcAft>
                          <a:spcPts val="0"/>
                        </a:spcAft>
                        <a:buNone/>
                      </a:pPr>
                      <a:r>
                        <a:rPr lang="en-GB" sz="1200" b="0" i="1" u="none" strike="noStrike" noProof="0">
                          <a:latin typeface="Calibri"/>
                        </a:rPr>
                        <a:t>Insert a description of content analysed in the space provided.</a:t>
                      </a:r>
                      <a:endParaRPr lang="en-GB" i="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hMerge="1">
                  <a:txBody>
                    <a:bodyPr/>
                    <a:lstStyle/>
                    <a:p>
                      <a:endParaRPr lang="en-GB"/>
                    </a:p>
                  </a:txBody>
                  <a:tcPr/>
                </a:tc>
                <a:tc gridSpan="4">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pPr>
                        <a:spcAft>
                          <a:spcPts val="0"/>
                        </a:spcAft>
                      </a:pPr>
                      <a:r>
                        <a:rPr lang="en-GB" sz="1200"/>
                        <a:t>&lt;Insert description of content analysed&gt;</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300663193"/>
                  </a:ext>
                </a:extLst>
              </a:tr>
              <a:tr h="1764000">
                <a:tc gridSpan="2">
                  <a:txBody>
                    <a:bodyPr/>
                    <a:lstStyle/>
                    <a:p>
                      <a:pPr>
                        <a:spcAft>
                          <a:spcPts val="0"/>
                        </a:spcAft>
                      </a:pPr>
                      <a:r>
                        <a:rPr lang="en-GB" sz="1200" b="1"/>
                        <a:t>Context of Media Content</a:t>
                      </a:r>
                    </a:p>
                    <a:p>
                      <a:pPr lvl="0">
                        <a:spcAft>
                          <a:spcPts val="0"/>
                        </a:spcAft>
                        <a:buNone/>
                      </a:pPr>
                      <a:r>
                        <a:rPr lang="en-GB" sz="1200" b="0" i="1" u="none" strike="noStrike" noProof="0">
                          <a:latin typeface="Calibri"/>
                        </a:rPr>
                        <a:t>Insert a description of anything that is relevant to understanding of the media content (i.e., the social, political, cultural, geographical, historical contexts) that you have not detailed in the Identifying media content worksheet in the space provided.</a:t>
                      </a:r>
                      <a:endParaRPr lang="en-GB" i="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hMerge="1">
                  <a:txBody>
                    <a:bodyPr/>
                    <a:lstStyle/>
                    <a:p>
                      <a:endParaRPr lang="en-GB"/>
                    </a:p>
                  </a:txBody>
                  <a:tcPr/>
                </a:tc>
                <a:tc gridSpan="4">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pPr>
                        <a:spcAft>
                          <a:spcPts val="0"/>
                        </a:spcAft>
                      </a:pPr>
                      <a:r>
                        <a:rPr lang="en-GB" sz="1200"/>
                        <a:t>&lt;Insert description of anything that is relevant to understanding of the media content (i.e., the social, political, cultural, geographical, historical contexts) that you have not detailed in the Identifying media content worksheet.&gt;</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7607385"/>
                  </a:ext>
                </a:extLst>
              </a:tr>
              <a:tr h="1943373">
                <a:tc>
                  <a:txBody>
                    <a:bodyPr/>
                    <a:lstStyle/>
                    <a:p>
                      <a:pPr>
                        <a:spcAft>
                          <a:spcPts val="0"/>
                        </a:spcAft>
                      </a:pPr>
                      <a:r>
                        <a:rPr lang="en-GB" sz="1200" b="1"/>
                        <a:t>Key Quotes </a:t>
                      </a:r>
                      <a:r>
                        <a:rPr lang="en-GB" sz="1200" i="1"/>
                        <a:t>(i.e., spoken word, piece of text from article etc.)</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gridSpan="2">
                  <a:txBody>
                    <a:bodyPr/>
                    <a:lstStyle/>
                    <a:p>
                      <a:pPr>
                        <a:spcAft>
                          <a:spcPts val="0"/>
                        </a:spcAft>
                      </a:pPr>
                      <a:r>
                        <a:rPr lang="en-GB" sz="1200" b="1"/>
                        <a:t>Key Features </a:t>
                      </a:r>
                      <a:r>
                        <a:rPr lang="en-GB" sz="1200" i="1"/>
                        <a:t>(i.e., size of font, tone of voice, visuals etc.)</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hMerge="1">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r>
                        <a:rPr lang="en-GB" sz="1200" b="1"/>
                        <a:t>Textual Level </a:t>
                      </a:r>
                      <a:r>
                        <a:rPr lang="en-GB" sz="1200"/>
                        <a:t>- </a:t>
                      </a:r>
                      <a:r>
                        <a:rPr lang="en-GB" sz="1200" b="1"/>
                        <a:t>The What</a:t>
                      </a:r>
                    </a:p>
                    <a:p>
                      <a:pPr>
                        <a:spcAft>
                          <a:spcPts val="0"/>
                        </a:spcAft>
                      </a:pPr>
                      <a:r>
                        <a:rPr lang="en-GB" sz="1200" i="1"/>
                        <a:t>Identify the TOPICS pertinent to deliberative and participatory democracies contained in the 'words' and 'features'</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spcAft>
                          <a:spcPts val="0"/>
                        </a:spcAft>
                      </a:pPr>
                      <a:r>
                        <a:rPr lang="en-GB" sz="1200" b="1"/>
                        <a:t>Compositional Level - The How</a:t>
                      </a:r>
                    </a:p>
                    <a:p>
                      <a:pPr>
                        <a:spcAft>
                          <a:spcPts val="0"/>
                        </a:spcAft>
                      </a:pPr>
                      <a:r>
                        <a:rPr lang="en-GB" sz="1200" i="1"/>
                        <a:t>Explain how the content (i.e., words, signals, sentences, visuals etc.) are put together to create MEANING and position the topics identified</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spcAft>
                          <a:spcPts val="0"/>
                        </a:spcAft>
                      </a:pPr>
                      <a:r>
                        <a:rPr lang="en-GB" sz="1200" b="1"/>
                        <a:t>Contextual Level - The Why </a:t>
                      </a:r>
                    </a:p>
                    <a:p>
                      <a:pPr>
                        <a:spcAft>
                          <a:spcPts val="0"/>
                        </a:spcAft>
                      </a:pPr>
                      <a:r>
                        <a:rPr lang="en-GB" sz="1200" i="1"/>
                        <a:t>Reflect on the content and synthesise why the key INSIGHTS from the media content are pertinent to deliberative and participatory democracies</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666433427"/>
                  </a:ext>
                </a:extLst>
              </a:tr>
              <a:tr h="1296000">
                <a:tc>
                  <a:txBody>
                    <a:bodyPr/>
                    <a:lstStyle/>
                    <a:p>
                      <a:pPr lvl="0">
                        <a:spcAft>
                          <a:spcPts val="0"/>
                        </a:spcAft>
                        <a:buNone/>
                      </a:pPr>
                      <a:endParaRPr lang="en-GB" sz="1200"/>
                    </a:p>
                    <a:p>
                      <a:pPr lvl="0">
                        <a:spcAft>
                          <a:spcPts val="0"/>
                        </a:spcAft>
                        <a:buNone/>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gridSpan="2">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rowSpan="3">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rowSpan="3">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211458255"/>
                  </a:ext>
                </a:extLst>
              </a:tr>
              <a:tr h="1296000">
                <a:tc>
                  <a:txBody>
                    <a:bodyPr/>
                    <a:lstStyle/>
                    <a:p>
                      <a:pPr lvl="0">
                        <a:spcAft>
                          <a:spcPts val="0"/>
                        </a:spcAft>
                        <a:buNone/>
                      </a:pPr>
                      <a:endParaRPr lang="en-GB" sz="1200"/>
                    </a:p>
                    <a:p>
                      <a:pPr lvl="0">
                        <a:spcAft>
                          <a:spcPts val="0"/>
                        </a:spcAft>
                        <a:buNone/>
                      </a:pPr>
                      <a:endParaRPr lang="en-GB" sz="1200"/>
                    </a:p>
                    <a:p>
                      <a:pPr lvl="0">
                        <a:spcAft>
                          <a:spcPts val="0"/>
                        </a:spcAft>
                        <a:buNone/>
                      </a:pPr>
                      <a:endParaRPr lang="en-GB" sz="1200"/>
                    </a:p>
                    <a:p>
                      <a:pPr lvl="0">
                        <a:spcAft>
                          <a:spcPts val="0"/>
                        </a:spcAft>
                        <a:buNone/>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gridSpan="2">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a:p>
                  </a:txBody>
                  <a:tcPr/>
                </a:tc>
                <a:tc vMerge="1">
                  <a:txBody>
                    <a:bodyPr/>
                    <a:lstStyle/>
                    <a:p>
                      <a:pPr>
                        <a:spcAft>
                          <a:spcPts val="0"/>
                        </a:spcAft>
                      </a:pPr>
                      <a:endParaRPr lang="en-GB" sz="1200"/>
                    </a:p>
                  </a:txBody>
                  <a:tcPr/>
                </a:tc>
                <a:extLst>
                  <a:ext uri="{0D108BD9-81ED-4DB2-BD59-A6C34878D82A}">
                    <a16:rowId xmlns:a16="http://schemas.microsoft.com/office/drawing/2014/main" val="3521189858"/>
                  </a:ext>
                </a:extLst>
              </a:tr>
              <a:tr h="1296000">
                <a:tc>
                  <a:txBody>
                    <a:bodyPr/>
                    <a:lstStyle/>
                    <a:p>
                      <a:pPr lvl="0">
                        <a:spcAft>
                          <a:spcPts val="0"/>
                        </a:spcAft>
                        <a:buNone/>
                      </a:pPr>
                      <a:endParaRPr lang="en-GB" sz="1200"/>
                    </a:p>
                    <a:p>
                      <a:pPr lvl="0">
                        <a:spcAft>
                          <a:spcPts val="0"/>
                        </a:spcAft>
                        <a:buNone/>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gridSpan="2">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spcAft>
                          <a:spcPts val="0"/>
                        </a:spcAft>
                      </a:pPr>
                      <a:endParaRPr lang="en-GB" sz="12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a:spcAft>
                          <a:spcPts val="0"/>
                        </a:spcAft>
                      </a:pPr>
                      <a:endParaRPr lang="en-GB" sz="1200"/>
                    </a:p>
                  </a:txBody>
                  <a:tcPr/>
                </a:tc>
                <a:tc vMerge="1">
                  <a:txBody>
                    <a:bodyPr/>
                    <a:lstStyle/>
                    <a:p>
                      <a:pPr>
                        <a:spcAft>
                          <a:spcPts val="0"/>
                        </a:spcAft>
                      </a:pPr>
                      <a:endParaRPr lang="en-GB" sz="1200"/>
                    </a:p>
                  </a:txBody>
                  <a:tcPr/>
                </a:tc>
                <a:extLst>
                  <a:ext uri="{0D108BD9-81ED-4DB2-BD59-A6C34878D82A}">
                    <a16:rowId xmlns:a16="http://schemas.microsoft.com/office/drawing/2014/main" val="2496534126"/>
                  </a:ext>
                </a:extLst>
              </a:tr>
            </a:tbl>
          </a:graphicData>
        </a:graphic>
      </p:graphicFrame>
    </p:spTree>
    <p:extLst>
      <p:ext uri="{BB962C8B-B14F-4D97-AF65-F5344CB8AC3E}">
        <p14:creationId xmlns:p14="http://schemas.microsoft.com/office/powerpoint/2010/main" val="184380631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AECFF2752E91F4697328BB50938CB7B" ma:contentTypeVersion="12" ma:contentTypeDescription="Create a new document." ma:contentTypeScope="" ma:versionID="4c3b7e2393376e44e28bc5ca8ca2286e">
  <xsd:schema xmlns:xsd="http://www.w3.org/2001/XMLSchema" xmlns:xs="http://www.w3.org/2001/XMLSchema" xmlns:p="http://schemas.microsoft.com/office/2006/metadata/properties" xmlns:ns2="d6485213-0b36-4a46-b669-815c22517823" xmlns:ns3="9af45b3e-bb1f-475e-b069-273074ab15bf" targetNamespace="http://schemas.microsoft.com/office/2006/metadata/properties" ma:root="true" ma:fieldsID="17ea8792d51225da3f254400c9478110" ns2:_="" ns3:_="">
    <xsd:import namespace="d6485213-0b36-4a46-b669-815c22517823"/>
    <xsd:import namespace="9af45b3e-bb1f-475e-b069-273074ab15b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6485213-0b36-4a46-b669-815c2251782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af45b3e-bb1f-475e-b069-273074ab15bf"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E5AA97B-23F0-4ACE-A900-9D1D57A1998D}">
  <ds:schemaRefs>
    <ds:schemaRef ds:uri="http://schemas.microsoft.com/sharepoint/v3/contenttype/forms"/>
  </ds:schemaRefs>
</ds:datastoreItem>
</file>

<file path=customXml/itemProps2.xml><?xml version="1.0" encoding="utf-8"?>
<ds:datastoreItem xmlns:ds="http://schemas.openxmlformats.org/officeDocument/2006/customXml" ds:itemID="{036C61D1-890B-4CC0-937B-357FAD3DFEDC}">
  <ds:schemaRefs>
    <ds:schemaRef ds:uri="9af45b3e-bb1f-475e-b069-273074ab15bf"/>
    <ds:schemaRef ds:uri="d6485213-0b36-4a46-b669-815c22517823"/>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43530642-FFD9-40ED-8227-ED39C68B2B18}">
  <ds:schemaRefs>
    <ds:schemaRef ds:uri="9af45b3e-bb1f-475e-b069-273074ab15bf"/>
    <ds:schemaRef ds:uri="d6485213-0b36-4a46-b669-815c2251782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Template>
  <TotalTime>62</TotalTime>
  <Words>1469</Words>
  <Application>Microsoft Macintosh PowerPoint</Application>
  <PresentationFormat>Custom</PresentationFormat>
  <Paragraphs>127</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D5.1 Media Discourse Foresight Guide</dc:title>
  <dc:creator>Trang Nguyen</dc:creator>
  <cp:lastModifiedBy>Hayley Trowbridge</cp:lastModifiedBy>
  <cp:revision>15</cp:revision>
  <cp:lastPrinted>2021-07-23T07:43:31Z</cp:lastPrinted>
  <dcterms:created xsi:type="dcterms:W3CDTF">2021-06-11T10:44:34Z</dcterms:created>
  <dcterms:modified xsi:type="dcterms:W3CDTF">2021-09-09T08:29:41Z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0x0101009AECFF2752E91F4697328BB50938CB7B</vt:lpwstr>
  </property>
</Properties>
</file>