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60" r:id="rId4"/>
  </p:sldMasterIdLst>
  <p:notesMasterIdLst>
    <p:notesMasterId r:id="rId7"/>
  </p:notesMasterIdLst>
  <p:sldIdLst>
    <p:sldId id="295" r:id="rId5"/>
    <p:sldId id="296" r:id="rId6"/>
  </p:sldIdLst>
  <p:sldSz cx="7559675" cy="10691813"/>
  <p:notesSz cx="6669088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Sarah Henderson" initials="SH" lastIdx="7" clrIdx="6">
    <p:extLst>
      <p:ext uri="{19B8F6BF-5375-455C-9EA6-DF929625EA0E}">
        <p15:presenceInfo xmlns:p15="http://schemas.microsoft.com/office/powerpoint/2012/main" userId="8c71b8eda06f9807" providerId="Windows Live"/>
      </p:ext>
    </p:extLst>
  </p:cmAuthor>
  <p:cmAuthor id="1" name="Trang Nguyen" initials="TN" lastIdx="34" clrIdx="0">
    <p:extLst>
      <p:ext uri="{19B8F6BF-5375-455C-9EA6-DF929625EA0E}">
        <p15:presenceInfo xmlns:p15="http://schemas.microsoft.com/office/powerpoint/2012/main" userId="S::trnguyen@uef.fi::d5280366-562c-4cf0-bb7c-ae974c00dcff" providerId="AD"/>
      </p:ext>
    </p:extLst>
  </p:cmAuthor>
  <p:cmAuthor id="8" name="Hayley Trowbridge" initials="HT [2]" lastIdx="4" clrIdx="7">
    <p:extLst>
      <p:ext uri="{19B8F6BF-5375-455C-9EA6-DF929625EA0E}">
        <p15:presenceInfo xmlns:p15="http://schemas.microsoft.com/office/powerpoint/2012/main" userId="57ad90d6cbb042bb" providerId="Windows Live"/>
      </p:ext>
    </p:extLst>
  </p:cmAuthor>
  <p:cmAuthor id="2" name="Guest User" initials="GU" lastIdx="7" clrIdx="1">
    <p:extLst>
      <p:ext uri="{19B8F6BF-5375-455C-9EA6-DF929625EA0E}">
        <p15:presenceInfo xmlns:p15="http://schemas.microsoft.com/office/powerpoint/2012/main" userId="S::urn:spo:anon#e295d3b54a41dccf79cf51fc30223e07825865f4c8ec341ec316e4ebcaae4e36::" providerId="AD"/>
      </p:ext>
    </p:extLst>
  </p:cmAuthor>
  <p:cmAuthor id="3" name="Guest User" initials="GU [2]" lastIdx="1" clrIdx="2">
    <p:extLst>
      <p:ext uri="{19B8F6BF-5375-455C-9EA6-DF929625EA0E}">
        <p15:presenceInfo xmlns:p15="http://schemas.microsoft.com/office/powerpoint/2012/main" userId="S::urn:spo:anon#5255dc26cd547c7991fca30facf776d32b3f7778c758d74f9848ee1c1be7d208::" providerId="AD"/>
      </p:ext>
    </p:extLst>
  </p:cmAuthor>
  <p:cmAuthor id="4" name="Guest User" initials="GU [3]" lastIdx="10" clrIdx="3">
    <p:extLst>
      <p:ext uri="{19B8F6BF-5375-455C-9EA6-DF929625EA0E}">
        <p15:presenceInfo xmlns:p15="http://schemas.microsoft.com/office/powerpoint/2012/main" userId="S::urn:spo:anon#c83150464e2bf34a20c349c621009c02417003a2285cbc20106be13216004797::" providerId="AD"/>
      </p:ext>
    </p:extLst>
  </p:cmAuthor>
  <p:cmAuthor id="5" name="Hayley Trowbridge" initials="HT" lastIdx="22" clrIdx="4">
    <p:extLst>
      <p:ext uri="{19B8F6BF-5375-455C-9EA6-DF929625EA0E}">
        <p15:presenceInfo xmlns:p15="http://schemas.microsoft.com/office/powerpoint/2012/main" userId="S::hayley_peoplesvoicemedia.co.uk#ext#@studentuef.onmicrosoft.com::8d2bff5c-ea5f-4b46-8a64-c5e88909eaa7" providerId="AD"/>
      </p:ext>
    </p:extLst>
  </p:cmAuthor>
  <p:cmAuthor id="6" name="Stanislaw Domaniewski" initials="SD" lastIdx="28" clrIdx="5">
    <p:extLst>
      <p:ext uri="{19B8F6BF-5375-455C-9EA6-DF929625EA0E}">
        <p15:presenceInfo xmlns:p15="http://schemas.microsoft.com/office/powerpoint/2012/main" userId="S::stanido@uef.fi::b5dda27c-b2bb-4324-a53f-13ab270e794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008A"/>
    <a:srgbClr val="00ADEE"/>
    <a:srgbClr val="F6921E"/>
    <a:srgbClr val="8BC53F"/>
    <a:srgbClr val="EE4036"/>
    <a:srgbClr val="00A5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A15B60-B3DA-4D0A-B44D-66DA3AB634D8}" v="3" dt="2021-09-20T14:40:31.077"/>
  </p1510:revLst>
</p1510:revInfo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92" autoAdjust="0"/>
    <p:restoredTop sz="94574"/>
  </p:normalViewPr>
  <p:slideViewPr>
    <p:cSldViewPr snapToGrid="0">
      <p:cViewPr varScale="1">
        <p:scale>
          <a:sx n="67" d="100"/>
          <a:sy n="67" d="100"/>
        </p:scale>
        <p:origin x="291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rang Nguyen" userId="d5280366-562c-4cf0-bb7c-ae974c00dcff" providerId="ADAL" clId="{59A15B60-B3DA-4D0A-B44D-66DA3AB634D8}"/>
    <pc:docChg chg="modSld">
      <pc:chgData name="Trang Nguyen" userId="d5280366-562c-4cf0-bb7c-ae974c00dcff" providerId="ADAL" clId="{59A15B60-B3DA-4D0A-B44D-66DA3AB634D8}" dt="2021-09-20T14:40:31.077" v="2" actId="572"/>
      <pc:docMkLst>
        <pc:docMk/>
      </pc:docMkLst>
      <pc:sldChg chg="modSp">
        <pc:chgData name="Trang Nguyen" userId="d5280366-562c-4cf0-bb7c-ae974c00dcff" providerId="ADAL" clId="{59A15B60-B3DA-4D0A-B44D-66DA3AB634D8}" dt="2021-09-20T14:40:31.077" v="2" actId="572"/>
        <pc:sldMkLst>
          <pc:docMk/>
          <pc:sldMk cId="3858783190" sldId="295"/>
        </pc:sldMkLst>
        <pc:graphicFrameChg chg="mod">
          <ac:chgData name="Trang Nguyen" userId="d5280366-562c-4cf0-bb7c-ae974c00dcff" providerId="ADAL" clId="{59A15B60-B3DA-4D0A-B44D-66DA3AB634D8}" dt="2021-09-20T14:40:31.077" v="2" actId="572"/>
          <ac:graphicFrameMkLst>
            <pc:docMk/>
            <pc:sldMk cId="3858783190" sldId="295"/>
            <ac:graphicFrameMk id="5" creationId="{443120B2-42CB-4245-A144-276B1BBBFA38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7ED5C-84E8-4C58-A663-0D23F0ECB3D1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57413" y="1233488"/>
            <a:ext cx="2354262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51219"/>
            <a:ext cx="533527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F4EFF-5282-49E0-AF7B-27210D1EB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483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AB328-D447-4B0D-9785-E007FDEAD7E7}" type="datetime1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590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12790-1898-46D2-BFF6-4664171078D2}" type="datetime1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0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3A74-F926-4C56-BFFF-84EA30BC3D86}" type="datetime1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19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87111-2881-4D52-BA7B-770C6CA2567D}" type="datetime1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476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CDB8-30F1-4601-8050-8FA118BA74A1}" type="datetime1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991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0FE7D-39D7-4A70-A4BA-04B9D05A7A3F}" type="datetime1">
              <a:rPr lang="en-GB" smtClean="0"/>
              <a:t>20/09/2021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101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5614F-D1C4-4E76-AC2A-262A56E239CC}" type="datetime1">
              <a:rPr lang="en-GB" smtClean="0"/>
              <a:t>20/09/2021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563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5AE66-7917-4369-B930-706B59580D9F}" type="datetime1">
              <a:rPr lang="en-GB" smtClean="0"/>
              <a:t>20/09/2021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096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861A6-CE68-4FB4-96C1-230BE0782A0A}" type="datetime1">
              <a:rPr lang="en-GB" smtClean="0"/>
              <a:t>20/09/2021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714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F58FD-7E17-4992-8848-86B742918844}" type="datetime1">
              <a:rPr lang="en-GB" smtClean="0"/>
              <a:t>20/09/2021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649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E1777-2C37-4371-9D99-6501D7C0AF35}" type="datetime1">
              <a:rPr lang="en-GB" smtClean="0"/>
              <a:t>20/09/2021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903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64F58-52BA-4453-AF28-5874E28C872F}" type="datetime1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644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>
            <a:extLst>
              <a:ext uri="{FF2B5EF4-FFF2-40B4-BE49-F238E27FC236}">
                <a16:creationId xmlns:a16="http://schemas.microsoft.com/office/drawing/2014/main" id="{D61EB408-4D0A-4F27-808B-B8D5375574C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5144" r="4438"/>
          <a:stretch/>
        </p:blipFill>
        <p:spPr>
          <a:xfrm rot="-10800000">
            <a:off x="-163" y="-94"/>
            <a:ext cx="7560000" cy="106920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06797F7-00B4-4176-8E2B-165695FD7304}"/>
              </a:ext>
            </a:extLst>
          </p:cNvPr>
          <p:cNvSpPr/>
          <p:nvPr/>
        </p:nvSpPr>
        <p:spPr>
          <a:xfrm>
            <a:off x="0" y="0"/>
            <a:ext cx="7559675" cy="54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71082D-040B-4DBE-B43B-74E226E2D71D}"/>
              </a:ext>
            </a:extLst>
          </p:cNvPr>
          <p:cNvSpPr txBox="1"/>
          <p:nvPr/>
        </p:nvSpPr>
        <p:spPr>
          <a:xfrm>
            <a:off x="360000" y="116111"/>
            <a:ext cx="3860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60"/>
              </a:spcBef>
              <a:spcAft>
                <a:spcPts val="0"/>
              </a:spcAft>
            </a:pPr>
            <a:r>
              <a:rPr lang="en-US" sz="1400" b="1">
                <a:solidFill>
                  <a:schemeClr val="bg1"/>
                </a:solidFill>
              </a:rPr>
              <a:t>Media Discourse Foresight Guide</a:t>
            </a:r>
            <a:endParaRPr lang="en-GB" sz="1400" b="1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F2FD05-3D95-4724-97D1-C8955190845C}"/>
              </a:ext>
            </a:extLst>
          </p:cNvPr>
          <p:cNvSpPr/>
          <p:nvPr/>
        </p:nvSpPr>
        <p:spPr>
          <a:xfrm>
            <a:off x="-1" y="10223813"/>
            <a:ext cx="7559675" cy="46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2FF083-4C3D-41C9-8546-9A32538A8345}"/>
              </a:ext>
            </a:extLst>
          </p:cNvPr>
          <p:cNvSpPr txBox="1"/>
          <p:nvPr/>
        </p:nvSpPr>
        <p:spPr>
          <a:xfrm>
            <a:off x="359837" y="648000"/>
            <a:ext cx="6840000" cy="161582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lvl="1" algn="just">
              <a:spcAft>
                <a:spcPts val="600"/>
              </a:spcAft>
            </a:pPr>
            <a:r>
              <a:rPr lang="en-GB" sz="1400" b="1" dirty="0">
                <a:solidFill>
                  <a:srgbClr val="EB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Identifying Media Content worksheet</a:t>
            </a:r>
          </a:p>
          <a:p>
            <a:pPr algn="just">
              <a:spcAft>
                <a:spcPts val="600"/>
              </a:spcAft>
            </a:pPr>
            <a:endParaRPr lang="en-GB" sz="1200" dirty="0"/>
          </a:p>
          <a:p>
            <a:pPr algn="just">
              <a:spcAft>
                <a:spcPts val="600"/>
              </a:spcAft>
            </a:pPr>
            <a:endParaRPr lang="en-GB" sz="1200" dirty="0"/>
          </a:p>
          <a:p>
            <a:pPr algn="just">
              <a:spcAft>
                <a:spcPts val="600"/>
              </a:spcAft>
            </a:pPr>
            <a:endParaRPr lang="en-GB" sz="1200" dirty="0"/>
          </a:p>
          <a:p>
            <a:pPr algn="just">
              <a:spcAft>
                <a:spcPts val="600"/>
              </a:spcAft>
            </a:pPr>
            <a:endParaRPr lang="en-GB" sz="1200" dirty="0"/>
          </a:p>
          <a:p>
            <a:pPr algn="just">
              <a:spcAft>
                <a:spcPts val="600"/>
              </a:spcAft>
            </a:pPr>
            <a:endParaRPr lang="en-GB" sz="12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03FF25C-89BC-4C57-BC4F-69EB00D5F7F9}"/>
              </a:ext>
            </a:extLst>
          </p:cNvPr>
          <p:cNvGrpSpPr>
            <a:grpSpLocks noGrp="1" noUngrp="1" noRot="1" noChangeAspect="1" noMove="1" noResize="1"/>
          </p:cNvGrpSpPr>
          <p:nvPr/>
        </p:nvGrpSpPr>
        <p:grpSpPr>
          <a:xfrm>
            <a:off x="360000" y="10295394"/>
            <a:ext cx="3860800" cy="324836"/>
            <a:chOff x="360000" y="10295394"/>
            <a:chExt cx="3860800" cy="32483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49EDDA1-CD02-4DA9-983E-F7CA10E20551}"/>
                </a:ext>
              </a:extLst>
            </p:cNvPr>
            <p:cNvSpPr txBox="1">
              <a:spLocks noGrp="1"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327150" y="10319313"/>
              <a:ext cx="289365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460"/>
                </a:spcBef>
                <a:spcAft>
                  <a:spcPts val="0"/>
                </a:spcAft>
              </a:pPr>
              <a:r>
                <a:rPr lang="en-US" sz="1200">
                  <a:solidFill>
                    <a:schemeClr val="bg1"/>
                  </a:solidFill>
                </a:rPr>
                <a:t>| </a:t>
              </a:r>
              <a:r>
                <a:rPr lang="en-US" sz="1200" b="1">
                  <a:solidFill>
                    <a:schemeClr val="bg1"/>
                  </a:solidFill>
                </a:rPr>
                <a:t>Media Discourse Foresight Guide</a:t>
              </a:r>
              <a:endParaRPr lang="en-GB" sz="1200" b="1">
                <a:solidFill>
                  <a:schemeClr val="bg1"/>
                </a:solidFill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E6893B6-32E2-4D3D-BFA9-E7F726A411D0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" y="10295394"/>
              <a:ext cx="1039474" cy="324836"/>
            </a:xfrm>
            <a:prstGeom prst="rect">
              <a:avLst/>
            </a:prstGeom>
          </p:spPr>
        </p:pic>
      </p:grp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443120B2-42CB-4245-A144-276B1BBBFA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5098238"/>
              </p:ext>
            </p:extLst>
          </p:nvPr>
        </p:nvGraphicFramePr>
        <p:xfrm>
          <a:off x="431836" y="1086900"/>
          <a:ext cx="6695999" cy="85591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615911">
                  <a:extLst>
                    <a:ext uri="{9D8B030D-6E8A-4147-A177-3AD203B41FA5}">
                      <a16:colId xmlns:a16="http://schemas.microsoft.com/office/drawing/2014/main" val="3538608662"/>
                    </a:ext>
                  </a:extLst>
                </a:gridCol>
                <a:gridCol w="5080088">
                  <a:extLst>
                    <a:ext uri="{9D8B030D-6E8A-4147-A177-3AD203B41FA5}">
                      <a16:colId xmlns:a16="http://schemas.microsoft.com/office/drawing/2014/main" val="2078682777"/>
                    </a:ext>
                  </a:extLst>
                </a:gridCol>
              </a:tblGrid>
              <a:tr h="1193178">
                <a:tc rowSpan="5"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tx1"/>
                          </a:solidFill>
                        </a:rPr>
                        <a:t>Overview of the media content</a:t>
                      </a:r>
                    </a:p>
                    <a:p>
                      <a:pPr marL="0" algn="l" defTabSz="457200" rtl="0" eaLnBrk="1" latinLnBrk="0" hangingPunct="1">
                        <a:spcAft>
                          <a:spcPts val="0"/>
                        </a:spcAft>
                      </a:pPr>
                      <a:endParaRPr lang="en-GB" sz="1200" kern="1200" dirty="0">
                        <a:solidFill>
                          <a:schemeClr val="tx1"/>
                        </a:solidFill>
                      </a:endParaRPr>
                    </a:p>
                    <a:p>
                      <a:pPr marL="0" algn="l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</a:rPr>
                        <a:t>Provide an outline of the different media content you intend to study.</a:t>
                      </a:r>
                    </a:p>
                    <a:p>
                      <a:pPr marL="0" algn="l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</a:rPr>
                        <a:t>You should list –</a:t>
                      </a:r>
                    </a:p>
                    <a:p>
                      <a:pPr marL="180975" indent="-171450" algn="l" defTabSz="4572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</a:rPr>
                        <a:t>Form/medium</a:t>
                      </a:r>
                    </a:p>
                    <a:p>
                      <a:pPr marL="180975" indent="-171450" algn="l" defTabSz="4572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</a:rPr>
                        <a:t>General content</a:t>
                      </a:r>
                    </a:p>
                    <a:p>
                      <a:pPr marL="180975" indent="-171450" algn="l" defTabSz="4572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</a:rPr>
                        <a:t>Audience</a:t>
                      </a:r>
                    </a:p>
                    <a:p>
                      <a:pPr marL="180975" indent="-171450" algn="l" defTabSz="4572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</a:rPr>
                        <a:t>Geographical reach etc.</a:t>
                      </a:r>
                    </a:p>
                    <a:p>
                      <a:pPr marL="0" algn="l" defTabSz="457200" rtl="0" eaLnBrk="1" latinLnBrk="0" hangingPunct="1">
                        <a:spcAft>
                          <a:spcPts val="0"/>
                        </a:spcAft>
                      </a:pPr>
                      <a:endParaRPr lang="en-GB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</a:rPr>
                        <a:t>Item 1 Name:</a:t>
                      </a:r>
                    </a:p>
                    <a:p>
                      <a:pPr marL="0" algn="just" defTabSz="457200" rtl="0" eaLnBrk="1" latinLnBrk="0" hangingPunct="1">
                        <a:spcAft>
                          <a:spcPts val="0"/>
                        </a:spcAft>
                      </a:pPr>
                      <a:endParaRPr lang="en-GB" sz="1200" kern="1200" dirty="0">
                        <a:solidFill>
                          <a:schemeClr val="tx1"/>
                        </a:solidFill>
                      </a:endParaRPr>
                    </a:p>
                    <a:p>
                      <a:pPr marL="0" algn="just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</a:rPr>
                        <a:t>Description:</a:t>
                      </a:r>
                    </a:p>
                    <a:p>
                      <a:pPr marL="0" algn="just" defTabSz="457200" rtl="0" eaLnBrk="1" latinLnBrk="0" hangingPunct="1">
                        <a:spcAft>
                          <a:spcPts val="0"/>
                        </a:spcAft>
                      </a:pPr>
                      <a:endParaRPr lang="en-GB" sz="1000" kern="1200" dirty="0">
                        <a:solidFill>
                          <a:schemeClr val="tx1"/>
                        </a:solidFill>
                      </a:endParaRPr>
                    </a:p>
                    <a:p>
                      <a:pPr marL="0" algn="just" defTabSz="457200" rtl="0" eaLnBrk="1" latinLnBrk="0" hangingPunct="1">
                        <a:spcAft>
                          <a:spcPts val="0"/>
                        </a:spcAft>
                      </a:pPr>
                      <a:endParaRPr lang="en-GB" sz="1200" kern="1200" dirty="0">
                        <a:solidFill>
                          <a:schemeClr val="tx1"/>
                        </a:solidFill>
                      </a:endParaRPr>
                    </a:p>
                    <a:p>
                      <a:pPr marL="0" algn="just" defTabSz="457200" rtl="0" eaLnBrk="1" latinLnBrk="0" hangingPunct="1">
                        <a:spcAft>
                          <a:spcPts val="0"/>
                        </a:spcAft>
                      </a:pPr>
                      <a:endParaRPr lang="en-GB" sz="1200" kern="1200" dirty="0">
                        <a:solidFill>
                          <a:schemeClr val="tx1"/>
                        </a:solidFill>
                      </a:endParaRPr>
                    </a:p>
                    <a:p>
                      <a:pPr marL="0" algn="just" defTabSz="457200" rtl="0" eaLnBrk="1" latinLnBrk="0" hangingPunct="1">
                        <a:spcAft>
                          <a:spcPts val="0"/>
                        </a:spcAft>
                      </a:pPr>
                      <a:endParaRPr lang="en-GB" sz="1200" kern="1200" dirty="0">
                        <a:solidFill>
                          <a:schemeClr val="tx1"/>
                        </a:solidFill>
                      </a:endParaRPr>
                    </a:p>
                    <a:p>
                      <a:pPr marL="0" algn="just" defTabSz="457200" rtl="0" eaLnBrk="1" latinLnBrk="0" hangingPunct="1">
                        <a:spcAft>
                          <a:spcPts val="0"/>
                        </a:spcAft>
                      </a:pPr>
                      <a:endParaRPr lang="en-GB" sz="1200" kern="1200" dirty="0">
                        <a:solidFill>
                          <a:schemeClr val="tx1"/>
                        </a:solidFill>
                      </a:endParaRPr>
                    </a:p>
                    <a:p>
                      <a:pPr marL="0" algn="just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</a:rPr>
                        <a:t>Online / Offline / Hybrid Content &lt;Delete as appropriate&gt;</a:t>
                      </a:r>
                      <a:endParaRPr lang="en-GB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4241298"/>
                  </a:ext>
                </a:extLst>
              </a:tr>
              <a:tr h="1240224">
                <a:tc vMerge="1">
                  <a:txBody>
                    <a:bodyPr/>
                    <a:lstStyle/>
                    <a:p>
                      <a:pPr marL="0" algn="just" defTabSz="457200" rtl="0" eaLnBrk="1" latinLnBrk="0" hangingPunct="1">
                        <a:spcAft>
                          <a:spcPts val="600"/>
                        </a:spcAft>
                      </a:pPr>
                      <a:endParaRPr lang="en-GB" sz="1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noProof="0" dirty="0">
                          <a:solidFill>
                            <a:schemeClr val="tx1"/>
                          </a:solidFill>
                        </a:rPr>
                        <a:t>Item 2 Name:</a:t>
                      </a: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noProof="0" dirty="0">
                          <a:solidFill>
                            <a:schemeClr val="tx1"/>
                          </a:solidFill>
                        </a:rPr>
                        <a:t>Description:</a:t>
                      </a: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noProof="0" dirty="0">
                          <a:solidFill>
                            <a:schemeClr val="tx1"/>
                          </a:solidFill>
                        </a:rPr>
                        <a:t>Online / Offline / Hybrid Content &lt;Delete as appropriate&gt;</a:t>
                      </a:r>
                      <a:endParaRPr lang="en-GB" sz="12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9343841"/>
                  </a:ext>
                </a:extLst>
              </a:tr>
              <a:tr h="1240224">
                <a:tc vMerge="1">
                  <a:txBody>
                    <a:bodyPr/>
                    <a:lstStyle/>
                    <a:p>
                      <a:pPr marL="0" algn="just" defTabSz="457200" rtl="0" eaLnBrk="1" latinLnBrk="0" hangingPunct="1">
                        <a:spcAft>
                          <a:spcPts val="600"/>
                        </a:spcAft>
                      </a:pPr>
                      <a:endParaRPr lang="en-GB" sz="1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noProof="0" dirty="0">
                          <a:solidFill>
                            <a:schemeClr val="tx1"/>
                          </a:solidFill>
                        </a:rPr>
                        <a:t>Item 3 Name:</a:t>
                      </a: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noProof="0" dirty="0">
                          <a:solidFill>
                            <a:schemeClr val="tx1"/>
                          </a:solidFill>
                        </a:rPr>
                        <a:t>Description:</a:t>
                      </a: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noProof="0" dirty="0">
                          <a:solidFill>
                            <a:schemeClr val="tx1"/>
                          </a:solidFill>
                        </a:rPr>
                        <a:t>Online / Offline / Hybrid Content &lt;Delete as appropriate&gt;</a:t>
                      </a:r>
                      <a:endParaRPr lang="en-GB" sz="12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4113227"/>
                  </a:ext>
                </a:extLst>
              </a:tr>
              <a:tr h="1240224">
                <a:tc vMerge="1">
                  <a:txBody>
                    <a:bodyPr/>
                    <a:lstStyle/>
                    <a:p>
                      <a:pPr marL="0" algn="just" defTabSz="457200" rtl="0" eaLnBrk="1" latinLnBrk="0" hangingPunct="1">
                        <a:spcAft>
                          <a:spcPts val="600"/>
                        </a:spcAft>
                      </a:pPr>
                      <a:endParaRPr lang="en-GB" sz="1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noProof="0" dirty="0">
                          <a:solidFill>
                            <a:schemeClr val="tx1"/>
                          </a:solidFill>
                        </a:rPr>
                        <a:t>Item 4 Name:</a:t>
                      </a: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noProof="0" dirty="0">
                          <a:solidFill>
                            <a:schemeClr val="tx1"/>
                          </a:solidFill>
                        </a:rPr>
                        <a:t>Description:</a:t>
                      </a: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noProof="0" dirty="0">
                          <a:solidFill>
                            <a:schemeClr val="tx1"/>
                          </a:solidFill>
                        </a:rPr>
                        <a:t>Online / Offline / Hybrid Content &lt;Delete as appropriate&gt;</a:t>
                      </a:r>
                      <a:endParaRPr lang="en-GB" sz="12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9600980"/>
                  </a:ext>
                </a:extLst>
              </a:tr>
              <a:tr h="1240224">
                <a:tc vMerge="1"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0"/>
                        </a:spcAft>
                      </a:pPr>
                      <a:endParaRPr lang="en-GB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noProof="0" dirty="0">
                          <a:solidFill>
                            <a:schemeClr val="tx1"/>
                          </a:solidFill>
                        </a:rPr>
                        <a:t>Item 5 Name:</a:t>
                      </a: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noProof="0" dirty="0">
                          <a:solidFill>
                            <a:schemeClr val="tx1"/>
                          </a:solidFill>
                        </a:rPr>
                        <a:t>Description:</a:t>
                      </a: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noProof="0" dirty="0">
                          <a:solidFill>
                            <a:schemeClr val="tx1"/>
                          </a:solidFill>
                        </a:rPr>
                        <a:t>Online / Offline / Hybrid Content &lt;Delete as appropriate&gt;</a:t>
                      </a: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61466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8783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>
            <a:extLst>
              <a:ext uri="{FF2B5EF4-FFF2-40B4-BE49-F238E27FC236}">
                <a16:creationId xmlns:a16="http://schemas.microsoft.com/office/drawing/2014/main" id="{D61EB408-4D0A-4F27-808B-B8D5375574C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5144" r="4438"/>
          <a:stretch/>
        </p:blipFill>
        <p:spPr>
          <a:xfrm rot="-10800000">
            <a:off x="-163" y="-94"/>
            <a:ext cx="7560000" cy="106920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06797F7-00B4-4176-8E2B-165695FD7304}"/>
              </a:ext>
            </a:extLst>
          </p:cNvPr>
          <p:cNvSpPr/>
          <p:nvPr/>
        </p:nvSpPr>
        <p:spPr>
          <a:xfrm>
            <a:off x="0" y="0"/>
            <a:ext cx="7559675" cy="54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71082D-040B-4DBE-B43B-74E226E2D71D}"/>
              </a:ext>
            </a:extLst>
          </p:cNvPr>
          <p:cNvSpPr txBox="1"/>
          <p:nvPr/>
        </p:nvSpPr>
        <p:spPr>
          <a:xfrm>
            <a:off x="360000" y="116111"/>
            <a:ext cx="3860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60"/>
              </a:spcBef>
              <a:spcAft>
                <a:spcPts val="0"/>
              </a:spcAft>
            </a:pPr>
            <a:r>
              <a:rPr lang="en-US" sz="1400" b="1">
                <a:solidFill>
                  <a:schemeClr val="bg1"/>
                </a:solidFill>
              </a:rPr>
              <a:t>Media Discourse Foresight Guide</a:t>
            </a:r>
            <a:endParaRPr lang="en-GB" sz="1400" b="1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F2FD05-3D95-4724-97D1-C8955190845C}"/>
              </a:ext>
            </a:extLst>
          </p:cNvPr>
          <p:cNvSpPr/>
          <p:nvPr/>
        </p:nvSpPr>
        <p:spPr>
          <a:xfrm>
            <a:off x="-1" y="10223813"/>
            <a:ext cx="7559675" cy="46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03FF25C-89BC-4C57-BC4F-69EB00D5F7F9}"/>
              </a:ext>
            </a:extLst>
          </p:cNvPr>
          <p:cNvGrpSpPr>
            <a:grpSpLocks noGrp="1" noUngrp="1" noRot="1" noChangeAspect="1" noMove="1" noResize="1"/>
          </p:cNvGrpSpPr>
          <p:nvPr/>
        </p:nvGrpSpPr>
        <p:grpSpPr>
          <a:xfrm>
            <a:off x="360000" y="10295394"/>
            <a:ext cx="3860800" cy="324836"/>
            <a:chOff x="360000" y="10295394"/>
            <a:chExt cx="3860800" cy="32483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49EDDA1-CD02-4DA9-983E-F7CA10E20551}"/>
                </a:ext>
              </a:extLst>
            </p:cNvPr>
            <p:cNvSpPr txBox="1">
              <a:spLocks noGrp="1"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327150" y="10319313"/>
              <a:ext cx="289365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460"/>
                </a:spcBef>
                <a:spcAft>
                  <a:spcPts val="0"/>
                </a:spcAft>
              </a:pPr>
              <a:r>
                <a:rPr lang="en-US" sz="1200">
                  <a:solidFill>
                    <a:schemeClr val="bg1"/>
                  </a:solidFill>
                </a:rPr>
                <a:t>| </a:t>
              </a:r>
              <a:r>
                <a:rPr lang="en-US" sz="1200" b="1">
                  <a:solidFill>
                    <a:schemeClr val="bg1"/>
                  </a:solidFill>
                </a:rPr>
                <a:t>Media Discourse Foresight Guide</a:t>
              </a:r>
              <a:endParaRPr lang="en-GB" sz="1200" b="1">
                <a:solidFill>
                  <a:schemeClr val="bg1"/>
                </a:solidFill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E6893B6-32E2-4D3D-BFA9-E7F726A411D0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" y="10295394"/>
              <a:ext cx="1039474" cy="324836"/>
            </a:xfrm>
            <a:prstGeom prst="rect">
              <a:avLst/>
            </a:prstGeom>
          </p:spPr>
        </p:pic>
      </p:grpSp>
      <p:sp>
        <p:nvSpPr>
          <p:cNvPr id="51" name="TextBox 29">
            <a:extLst>
              <a:ext uri="{FF2B5EF4-FFF2-40B4-BE49-F238E27FC236}">
                <a16:creationId xmlns:a16="http://schemas.microsoft.com/office/drawing/2014/main" id="{D6DC633B-9535-4B32-A9D8-B6ABFC923BCB}"/>
              </a:ext>
            </a:extLst>
          </p:cNvPr>
          <p:cNvSpPr txBox="1"/>
          <p:nvPr/>
        </p:nvSpPr>
        <p:spPr>
          <a:xfrm>
            <a:off x="5240091" y="2241648"/>
            <a:ext cx="1434639" cy="151511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100" b="1" kern="1200">
                <a:solidFill>
                  <a:srgbClr val="FFFFFF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Top Tip: This isn’t intended to be a complete review of the media, but rather a snapshot for us to use to identify potential signals about the future. 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EC7C284-B287-49DD-8896-D985792DCC91}"/>
              </a:ext>
            </a:extLst>
          </p:cNvPr>
          <p:cNvSpPr txBox="1"/>
          <p:nvPr/>
        </p:nvSpPr>
        <p:spPr>
          <a:xfrm>
            <a:off x="359838" y="724650"/>
            <a:ext cx="68399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GB" sz="1200" b="1" dirty="0"/>
              <a:t>Step Two: </a:t>
            </a:r>
            <a:r>
              <a:rPr lang="en-GB" sz="1200" dirty="0"/>
              <a:t>Position your selected media content on the grid below. It is usually good to have source material positioned in different areas on the grid, unless your foresight work has a specific focus area.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D7DD112-04EA-4942-872F-C5B6DADB1235}"/>
              </a:ext>
            </a:extLst>
          </p:cNvPr>
          <p:cNvGrpSpPr/>
          <p:nvPr/>
        </p:nvGrpSpPr>
        <p:grpSpPr>
          <a:xfrm>
            <a:off x="393917" y="1251224"/>
            <a:ext cx="6805921" cy="3806552"/>
            <a:chOff x="278447" y="2709227"/>
            <a:chExt cx="7038023" cy="4125595"/>
          </a:xfrm>
        </p:grpSpPr>
        <p:pic>
          <p:nvPicPr>
            <p:cNvPr id="23" name="table">
              <a:extLst>
                <a:ext uri="{FF2B5EF4-FFF2-40B4-BE49-F238E27FC236}">
                  <a16:creationId xmlns:a16="http://schemas.microsoft.com/office/drawing/2014/main" id="{C4FD683C-E00B-D14B-B02D-D21A72B010A4}"/>
                </a:ext>
              </a:extLst>
            </p:cNvPr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1634490" y="2895282"/>
              <a:ext cx="5681980" cy="3424555"/>
            </a:xfrm>
            <a:prstGeom prst="rect">
              <a:avLst/>
            </a:prstGeom>
          </p:spPr>
        </p:pic>
        <p:sp>
          <p:nvSpPr>
            <p:cNvPr id="24" name="TextBox 2">
              <a:extLst>
                <a:ext uri="{FF2B5EF4-FFF2-40B4-BE49-F238E27FC236}">
                  <a16:creationId xmlns:a16="http://schemas.microsoft.com/office/drawing/2014/main" id="{9BCAFBC9-6BF5-4362-9DE8-AD4BDD038F4E}"/>
                </a:ext>
              </a:extLst>
            </p:cNvPr>
            <p:cNvSpPr txBox="1"/>
            <p:nvPr/>
          </p:nvSpPr>
          <p:spPr>
            <a:xfrm>
              <a:off x="3924300" y="6357937"/>
              <a:ext cx="1059180" cy="28770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b="1" kern="1200">
                  <a:effectLst/>
                  <a:latin typeface="Calibri Light" panose="020F03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Centre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3">
              <a:extLst>
                <a:ext uri="{FF2B5EF4-FFF2-40B4-BE49-F238E27FC236}">
                  <a16:creationId xmlns:a16="http://schemas.microsoft.com/office/drawing/2014/main" id="{AA46CDEE-D8E6-4D19-AB83-D33B56277DAD}"/>
                </a:ext>
              </a:extLst>
            </p:cNvPr>
            <p:cNvSpPr txBox="1"/>
            <p:nvPr/>
          </p:nvSpPr>
          <p:spPr>
            <a:xfrm>
              <a:off x="1665605" y="6357937"/>
              <a:ext cx="1059180" cy="28770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b="1" kern="1200">
                  <a:effectLst/>
                  <a:latin typeface="Calibri Light" panose="020F03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Left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6">
              <a:extLst>
                <a:ext uri="{FF2B5EF4-FFF2-40B4-BE49-F238E27FC236}">
                  <a16:creationId xmlns:a16="http://schemas.microsoft.com/office/drawing/2014/main" id="{6EF46A09-D3FB-493F-BCD1-4E86B39996A5}"/>
                </a:ext>
              </a:extLst>
            </p:cNvPr>
            <p:cNvSpPr txBox="1"/>
            <p:nvPr/>
          </p:nvSpPr>
          <p:spPr>
            <a:xfrm>
              <a:off x="6219825" y="6357937"/>
              <a:ext cx="1059180" cy="28770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b="1" kern="1200">
                  <a:effectLst/>
                  <a:latin typeface="Calibri Light" panose="020F03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Right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9">
              <a:extLst>
                <a:ext uri="{FF2B5EF4-FFF2-40B4-BE49-F238E27FC236}">
                  <a16:creationId xmlns:a16="http://schemas.microsoft.com/office/drawing/2014/main" id="{573B08B1-AAF8-4CBE-B5BD-5F3B4D3A9A0D}"/>
                </a:ext>
              </a:extLst>
            </p:cNvPr>
            <p:cNvSpPr txBox="1"/>
            <p:nvPr/>
          </p:nvSpPr>
          <p:spPr>
            <a:xfrm>
              <a:off x="278447" y="5870113"/>
              <a:ext cx="1320800" cy="6803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b="1" kern="1200">
                  <a:effectLst/>
                  <a:latin typeface="Calibri Light" panose="020F03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Low reliability (i.e., inaccuracies and misinformation)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Arrow: Up 57">
              <a:extLst>
                <a:ext uri="{FF2B5EF4-FFF2-40B4-BE49-F238E27FC236}">
                  <a16:creationId xmlns:a16="http://schemas.microsoft.com/office/drawing/2014/main" id="{47E895C2-7537-B54F-9EA5-23C47DFEC321}"/>
                </a:ext>
              </a:extLst>
            </p:cNvPr>
            <p:cNvSpPr/>
            <p:nvPr/>
          </p:nvSpPr>
          <p:spPr>
            <a:xfrm rot="16200000">
              <a:off x="2777172" y="5542280"/>
              <a:ext cx="132715" cy="2428240"/>
            </a:xfrm>
            <a:custGeom>
              <a:avLst/>
              <a:gdLst>
                <a:gd name="connsiteX0" fmla="*/ 0 w 132715"/>
                <a:gd name="connsiteY0" fmla="*/ 66385 h 2428240"/>
                <a:gd name="connsiteX1" fmla="*/ 66357 w 132715"/>
                <a:gd name="connsiteY1" fmla="*/ 0 h 2428240"/>
                <a:gd name="connsiteX2" fmla="*/ 132715 w 132715"/>
                <a:gd name="connsiteY2" fmla="*/ 66385 h 2428240"/>
                <a:gd name="connsiteX3" fmla="*/ 99536 w 132715"/>
                <a:gd name="connsiteY3" fmla="*/ 66385 h 2428240"/>
                <a:gd name="connsiteX4" fmla="*/ 99536 w 132715"/>
                <a:gd name="connsiteY4" fmla="*/ 680468 h 2428240"/>
                <a:gd name="connsiteX5" fmla="*/ 99536 w 132715"/>
                <a:gd name="connsiteY5" fmla="*/ 1318168 h 2428240"/>
                <a:gd name="connsiteX6" fmla="*/ 99536 w 132715"/>
                <a:gd name="connsiteY6" fmla="*/ 1908632 h 2428240"/>
                <a:gd name="connsiteX7" fmla="*/ 99536 w 132715"/>
                <a:gd name="connsiteY7" fmla="*/ 2428240 h 2428240"/>
                <a:gd name="connsiteX8" fmla="*/ 33178 w 132715"/>
                <a:gd name="connsiteY8" fmla="*/ 2428240 h 2428240"/>
                <a:gd name="connsiteX9" fmla="*/ 33178 w 132715"/>
                <a:gd name="connsiteY9" fmla="*/ 1885013 h 2428240"/>
                <a:gd name="connsiteX10" fmla="*/ 33178 w 132715"/>
                <a:gd name="connsiteY10" fmla="*/ 1270931 h 2428240"/>
                <a:gd name="connsiteX11" fmla="*/ 33178 w 132715"/>
                <a:gd name="connsiteY11" fmla="*/ 727704 h 2428240"/>
                <a:gd name="connsiteX12" fmla="*/ 33178 w 132715"/>
                <a:gd name="connsiteY12" fmla="*/ 66385 h 2428240"/>
                <a:gd name="connsiteX13" fmla="*/ 0 w 132715"/>
                <a:gd name="connsiteY13" fmla="*/ 66385 h 2428240"/>
                <a:gd name="connsiteX0" fmla="*/ 0 w 132715"/>
                <a:gd name="connsiteY0" fmla="*/ 66385 h 2428240"/>
                <a:gd name="connsiteX1" fmla="*/ 66357 w 132715"/>
                <a:gd name="connsiteY1" fmla="*/ 0 h 2428240"/>
                <a:gd name="connsiteX2" fmla="*/ 132715 w 132715"/>
                <a:gd name="connsiteY2" fmla="*/ 66385 h 2428240"/>
                <a:gd name="connsiteX3" fmla="*/ 99536 w 132715"/>
                <a:gd name="connsiteY3" fmla="*/ 66385 h 2428240"/>
                <a:gd name="connsiteX4" fmla="*/ 99536 w 132715"/>
                <a:gd name="connsiteY4" fmla="*/ 585993 h 2428240"/>
                <a:gd name="connsiteX5" fmla="*/ 99536 w 132715"/>
                <a:gd name="connsiteY5" fmla="*/ 1105602 h 2428240"/>
                <a:gd name="connsiteX6" fmla="*/ 99536 w 132715"/>
                <a:gd name="connsiteY6" fmla="*/ 1696064 h 2428240"/>
                <a:gd name="connsiteX7" fmla="*/ 99536 w 132715"/>
                <a:gd name="connsiteY7" fmla="*/ 2428240 h 2428240"/>
                <a:gd name="connsiteX8" fmla="*/ 33178 w 132715"/>
                <a:gd name="connsiteY8" fmla="*/ 2428240 h 2428240"/>
                <a:gd name="connsiteX9" fmla="*/ 33178 w 132715"/>
                <a:gd name="connsiteY9" fmla="*/ 1861394 h 2428240"/>
                <a:gd name="connsiteX10" fmla="*/ 33178 w 132715"/>
                <a:gd name="connsiteY10" fmla="*/ 1294550 h 2428240"/>
                <a:gd name="connsiteX11" fmla="*/ 33178 w 132715"/>
                <a:gd name="connsiteY11" fmla="*/ 704086 h 2428240"/>
                <a:gd name="connsiteX12" fmla="*/ 33178 w 132715"/>
                <a:gd name="connsiteY12" fmla="*/ 66385 h 2428240"/>
                <a:gd name="connsiteX13" fmla="*/ 0 w 132715"/>
                <a:gd name="connsiteY13" fmla="*/ 66385 h 2428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2715" h="2428240" fill="none" extrusionOk="0">
                  <a:moveTo>
                    <a:pt x="0" y="66385"/>
                  </a:moveTo>
                  <a:cubicBezTo>
                    <a:pt x="24059" y="38261"/>
                    <a:pt x="54265" y="21399"/>
                    <a:pt x="66357" y="0"/>
                  </a:cubicBezTo>
                  <a:cubicBezTo>
                    <a:pt x="81631" y="15675"/>
                    <a:pt x="99863" y="36493"/>
                    <a:pt x="132715" y="66385"/>
                  </a:cubicBezTo>
                  <a:cubicBezTo>
                    <a:pt x="120352" y="66911"/>
                    <a:pt x="115068" y="65451"/>
                    <a:pt x="99536" y="66385"/>
                  </a:cubicBezTo>
                  <a:cubicBezTo>
                    <a:pt x="119218" y="260497"/>
                    <a:pt x="74289" y="517426"/>
                    <a:pt x="99536" y="680468"/>
                  </a:cubicBezTo>
                  <a:cubicBezTo>
                    <a:pt x="118775" y="820669"/>
                    <a:pt x="74962" y="1186615"/>
                    <a:pt x="99536" y="1318168"/>
                  </a:cubicBezTo>
                  <a:cubicBezTo>
                    <a:pt x="136103" y="1461285"/>
                    <a:pt x="128850" y="1758533"/>
                    <a:pt x="99536" y="1908632"/>
                  </a:cubicBezTo>
                  <a:cubicBezTo>
                    <a:pt x="80958" y="2054010"/>
                    <a:pt x="121653" y="2182464"/>
                    <a:pt x="99536" y="2428240"/>
                  </a:cubicBezTo>
                  <a:cubicBezTo>
                    <a:pt x="73329" y="2426787"/>
                    <a:pt x="53589" y="2427920"/>
                    <a:pt x="33178" y="2428240"/>
                  </a:cubicBezTo>
                  <a:cubicBezTo>
                    <a:pt x="26519" y="2281897"/>
                    <a:pt x="86728" y="2091445"/>
                    <a:pt x="33178" y="1885013"/>
                  </a:cubicBezTo>
                  <a:cubicBezTo>
                    <a:pt x="-1027" y="1672632"/>
                    <a:pt x="-9884" y="1535824"/>
                    <a:pt x="33178" y="1270931"/>
                  </a:cubicBezTo>
                  <a:cubicBezTo>
                    <a:pt x="16012" y="998734"/>
                    <a:pt x="6373" y="897772"/>
                    <a:pt x="33178" y="727704"/>
                  </a:cubicBezTo>
                  <a:cubicBezTo>
                    <a:pt x="37849" y="545447"/>
                    <a:pt x="54252" y="256780"/>
                    <a:pt x="33178" y="66385"/>
                  </a:cubicBezTo>
                  <a:cubicBezTo>
                    <a:pt x="23949" y="68705"/>
                    <a:pt x="13346" y="66037"/>
                    <a:pt x="0" y="66385"/>
                  </a:cubicBezTo>
                  <a:close/>
                </a:path>
                <a:path w="132715" h="2428240" stroke="0" extrusionOk="0">
                  <a:moveTo>
                    <a:pt x="0" y="66385"/>
                  </a:moveTo>
                  <a:cubicBezTo>
                    <a:pt x="14765" y="46676"/>
                    <a:pt x="35755" y="24938"/>
                    <a:pt x="66357" y="0"/>
                  </a:cubicBezTo>
                  <a:cubicBezTo>
                    <a:pt x="76827" y="10250"/>
                    <a:pt x="101111" y="27196"/>
                    <a:pt x="132715" y="66385"/>
                  </a:cubicBezTo>
                  <a:cubicBezTo>
                    <a:pt x="123503" y="67001"/>
                    <a:pt x="108452" y="65926"/>
                    <a:pt x="99536" y="66385"/>
                  </a:cubicBezTo>
                  <a:cubicBezTo>
                    <a:pt x="117105" y="318826"/>
                    <a:pt x="85839" y="343219"/>
                    <a:pt x="99536" y="585993"/>
                  </a:cubicBezTo>
                  <a:cubicBezTo>
                    <a:pt x="125386" y="840626"/>
                    <a:pt x="111518" y="939956"/>
                    <a:pt x="99536" y="1105602"/>
                  </a:cubicBezTo>
                  <a:cubicBezTo>
                    <a:pt x="74201" y="1263062"/>
                    <a:pt x="149509" y="1510484"/>
                    <a:pt x="99536" y="1696064"/>
                  </a:cubicBezTo>
                  <a:cubicBezTo>
                    <a:pt x="31392" y="1882596"/>
                    <a:pt x="117378" y="2065421"/>
                    <a:pt x="99536" y="2428240"/>
                  </a:cubicBezTo>
                  <a:cubicBezTo>
                    <a:pt x="67687" y="2426178"/>
                    <a:pt x="63445" y="2429373"/>
                    <a:pt x="33178" y="2428240"/>
                  </a:cubicBezTo>
                  <a:cubicBezTo>
                    <a:pt x="80408" y="2235345"/>
                    <a:pt x="27024" y="1992557"/>
                    <a:pt x="33178" y="1861394"/>
                  </a:cubicBezTo>
                  <a:cubicBezTo>
                    <a:pt x="32702" y="1753115"/>
                    <a:pt x="31117" y="1489703"/>
                    <a:pt x="33178" y="1294550"/>
                  </a:cubicBezTo>
                  <a:cubicBezTo>
                    <a:pt x="21503" y="1118757"/>
                    <a:pt x="28456" y="825741"/>
                    <a:pt x="33178" y="704086"/>
                  </a:cubicBezTo>
                  <a:cubicBezTo>
                    <a:pt x="8072" y="615831"/>
                    <a:pt x="91980" y="350927"/>
                    <a:pt x="33178" y="66385"/>
                  </a:cubicBezTo>
                  <a:cubicBezTo>
                    <a:pt x="25895" y="65177"/>
                    <a:pt x="6443" y="67037"/>
                    <a:pt x="0" y="66385"/>
                  </a:cubicBezTo>
                  <a:close/>
                </a:path>
                <a:path w="132715" h="2428240" fill="none" stroke="0" extrusionOk="0">
                  <a:moveTo>
                    <a:pt x="0" y="66385"/>
                  </a:moveTo>
                  <a:cubicBezTo>
                    <a:pt x="27823" y="41849"/>
                    <a:pt x="50043" y="15364"/>
                    <a:pt x="66357" y="0"/>
                  </a:cubicBezTo>
                  <a:cubicBezTo>
                    <a:pt x="87079" y="13456"/>
                    <a:pt x="103768" y="37367"/>
                    <a:pt x="132715" y="66385"/>
                  </a:cubicBezTo>
                  <a:cubicBezTo>
                    <a:pt x="120409" y="67024"/>
                    <a:pt x="115360" y="67444"/>
                    <a:pt x="99536" y="66385"/>
                  </a:cubicBezTo>
                  <a:cubicBezTo>
                    <a:pt x="66218" y="277996"/>
                    <a:pt x="75186" y="557672"/>
                    <a:pt x="99536" y="680468"/>
                  </a:cubicBezTo>
                  <a:cubicBezTo>
                    <a:pt x="108263" y="820229"/>
                    <a:pt x="96164" y="1175485"/>
                    <a:pt x="99536" y="1318168"/>
                  </a:cubicBezTo>
                  <a:cubicBezTo>
                    <a:pt x="122439" y="1448282"/>
                    <a:pt x="102651" y="1789253"/>
                    <a:pt x="99536" y="1908632"/>
                  </a:cubicBezTo>
                  <a:cubicBezTo>
                    <a:pt x="62879" y="2042039"/>
                    <a:pt x="121229" y="2167916"/>
                    <a:pt x="99536" y="2428240"/>
                  </a:cubicBezTo>
                  <a:cubicBezTo>
                    <a:pt x="73459" y="2424413"/>
                    <a:pt x="54817" y="2424326"/>
                    <a:pt x="33178" y="2428240"/>
                  </a:cubicBezTo>
                  <a:cubicBezTo>
                    <a:pt x="47348" y="2247301"/>
                    <a:pt x="83027" y="2077449"/>
                    <a:pt x="33178" y="1885013"/>
                  </a:cubicBezTo>
                  <a:cubicBezTo>
                    <a:pt x="10439" y="1699392"/>
                    <a:pt x="36997" y="1553753"/>
                    <a:pt x="33178" y="1270931"/>
                  </a:cubicBezTo>
                  <a:cubicBezTo>
                    <a:pt x="22587" y="1010561"/>
                    <a:pt x="30293" y="855419"/>
                    <a:pt x="33178" y="727704"/>
                  </a:cubicBezTo>
                  <a:cubicBezTo>
                    <a:pt x="29753" y="553344"/>
                    <a:pt x="34624" y="252639"/>
                    <a:pt x="33178" y="66385"/>
                  </a:cubicBezTo>
                  <a:cubicBezTo>
                    <a:pt x="25733" y="66541"/>
                    <a:pt x="10851" y="67985"/>
                    <a:pt x="0" y="6638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bg1">
                  <a:lumMod val="65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2402384733">
                    <a:custGeom>
                      <a:avLst/>
                      <a:gdLst>
                        <a:gd name="connsiteX0" fmla="*/ 0 w 132791"/>
                        <a:gd name="connsiteY0" fmla="*/ 66396 h 2428611"/>
                        <a:gd name="connsiteX1" fmla="*/ 66396 w 132791"/>
                        <a:gd name="connsiteY1" fmla="*/ 0 h 2428611"/>
                        <a:gd name="connsiteX2" fmla="*/ 132791 w 132791"/>
                        <a:gd name="connsiteY2" fmla="*/ 66396 h 2428611"/>
                        <a:gd name="connsiteX3" fmla="*/ 99593 w 132791"/>
                        <a:gd name="connsiteY3" fmla="*/ 66396 h 2428611"/>
                        <a:gd name="connsiteX4" fmla="*/ 99593 w 132791"/>
                        <a:gd name="connsiteY4" fmla="*/ 680572 h 2428611"/>
                        <a:gd name="connsiteX5" fmla="*/ 99593 w 132791"/>
                        <a:gd name="connsiteY5" fmla="*/ 1318370 h 2428611"/>
                        <a:gd name="connsiteX6" fmla="*/ 99593 w 132791"/>
                        <a:gd name="connsiteY6" fmla="*/ 1908924 h 2428611"/>
                        <a:gd name="connsiteX7" fmla="*/ 99593 w 132791"/>
                        <a:gd name="connsiteY7" fmla="*/ 2428611 h 2428611"/>
                        <a:gd name="connsiteX8" fmla="*/ 33198 w 132791"/>
                        <a:gd name="connsiteY8" fmla="*/ 2428611 h 2428611"/>
                        <a:gd name="connsiteX9" fmla="*/ 33198 w 132791"/>
                        <a:gd name="connsiteY9" fmla="*/ 1885302 h 2428611"/>
                        <a:gd name="connsiteX10" fmla="*/ 33198 w 132791"/>
                        <a:gd name="connsiteY10" fmla="*/ 1271126 h 2428611"/>
                        <a:gd name="connsiteX11" fmla="*/ 33198 w 132791"/>
                        <a:gd name="connsiteY11" fmla="*/ 727816 h 2428611"/>
                        <a:gd name="connsiteX12" fmla="*/ 33198 w 132791"/>
                        <a:gd name="connsiteY12" fmla="*/ 66396 h 2428611"/>
                        <a:gd name="connsiteX13" fmla="*/ 0 w 132791"/>
                        <a:gd name="connsiteY13" fmla="*/ 66396 h 24286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2791" h="2428611" fill="none" extrusionOk="0">
                          <a:moveTo>
                            <a:pt x="0" y="66396"/>
                          </a:moveTo>
                          <a:cubicBezTo>
                            <a:pt x="25963" y="40607"/>
                            <a:pt x="51129" y="16832"/>
                            <a:pt x="66396" y="0"/>
                          </a:cubicBezTo>
                          <a:cubicBezTo>
                            <a:pt x="86118" y="13947"/>
                            <a:pt x="101359" y="36064"/>
                            <a:pt x="132791" y="66396"/>
                          </a:cubicBezTo>
                          <a:cubicBezTo>
                            <a:pt x="120854" y="67877"/>
                            <a:pt x="115867" y="66387"/>
                            <a:pt x="99593" y="66396"/>
                          </a:cubicBezTo>
                          <a:cubicBezTo>
                            <a:pt x="99243" y="278443"/>
                            <a:pt x="83432" y="542370"/>
                            <a:pt x="99593" y="680572"/>
                          </a:cubicBezTo>
                          <a:cubicBezTo>
                            <a:pt x="115754" y="818774"/>
                            <a:pt x="82564" y="1184948"/>
                            <a:pt x="99593" y="1318370"/>
                          </a:cubicBezTo>
                          <a:cubicBezTo>
                            <a:pt x="116622" y="1451792"/>
                            <a:pt x="120310" y="1768580"/>
                            <a:pt x="99593" y="1908924"/>
                          </a:cubicBezTo>
                          <a:cubicBezTo>
                            <a:pt x="78876" y="2049268"/>
                            <a:pt x="123428" y="2187720"/>
                            <a:pt x="99593" y="2428611"/>
                          </a:cubicBezTo>
                          <a:cubicBezTo>
                            <a:pt x="73462" y="2426432"/>
                            <a:pt x="54097" y="2427414"/>
                            <a:pt x="33198" y="2428611"/>
                          </a:cubicBezTo>
                          <a:cubicBezTo>
                            <a:pt x="36575" y="2271383"/>
                            <a:pt x="57081" y="2080189"/>
                            <a:pt x="33198" y="1885302"/>
                          </a:cubicBezTo>
                          <a:cubicBezTo>
                            <a:pt x="9315" y="1690415"/>
                            <a:pt x="27924" y="1536243"/>
                            <a:pt x="33198" y="1271126"/>
                          </a:cubicBezTo>
                          <a:cubicBezTo>
                            <a:pt x="38472" y="1006009"/>
                            <a:pt x="28797" y="879413"/>
                            <a:pt x="33198" y="727816"/>
                          </a:cubicBezTo>
                          <a:cubicBezTo>
                            <a:pt x="37600" y="576219"/>
                            <a:pt x="39821" y="232120"/>
                            <a:pt x="33198" y="66396"/>
                          </a:cubicBezTo>
                          <a:cubicBezTo>
                            <a:pt x="24793" y="66873"/>
                            <a:pt x="12536" y="66327"/>
                            <a:pt x="0" y="66396"/>
                          </a:cubicBezTo>
                          <a:close/>
                        </a:path>
                        <a:path w="132791" h="2428611" stroke="0" extrusionOk="0">
                          <a:moveTo>
                            <a:pt x="0" y="66396"/>
                          </a:moveTo>
                          <a:cubicBezTo>
                            <a:pt x="17540" y="53183"/>
                            <a:pt x="41387" y="24133"/>
                            <a:pt x="66396" y="0"/>
                          </a:cubicBezTo>
                          <a:cubicBezTo>
                            <a:pt x="77825" y="15577"/>
                            <a:pt x="104516" y="32691"/>
                            <a:pt x="132791" y="66396"/>
                          </a:cubicBezTo>
                          <a:cubicBezTo>
                            <a:pt x="123788" y="66146"/>
                            <a:pt x="110006" y="65326"/>
                            <a:pt x="99593" y="66396"/>
                          </a:cubicBezTo>
                          <a:cubicBezTo>
                            <a:pt x="113998" y="326043"/>
                            <a:pt x="83295" y="347482"/>
                            <a:pt x="99593" y="586083"/>
                          </a:cubicBezTo>
                          <a:cubicBezTo>
                            <a:pt x="115891" y="824684"/>
                            <a:pt x="96191" y="935432"/>
                            <a:pt x="99593" y="1105771"/>
                          </a:cubicBezTo>
                          <a:cubicBezTo>
                            <a:pt x="102995" y="1276110"/>
                            <a:pt x="128848" y="1531725"/>
                            <a:pt x="99593" y="1696324"/>
                          </a:cubicBezTo>
                          <a:cubicBezTo>
                            <a:pt x="70338" y="1860923"/>
                            <a:pt x="117979" y="2071128"/>
                            <a:pt x="99593" y="2428611"/>
                          </a:cubicBezTo>
                          <a:cubicBezTo>
                            <a:pt x="67436" y="2426627"/>
                            <a:pt x="63891" y="2428871"/>
                            <a:pt x="33198" y="2428611"/>
                          </a:cubicBezTo>
                          <a:cubicBezTo>
                            <a:pt x="54114" y="2238949"/>
                            <a:pt x="22421" y="1990077"/>
                            <a:pt x="33198" y="1861679"/>
                          </a:cubicBezTo>
                          <a:cubicBezTo>
                            <a:pt x="43975" y="1733281"/>
                            <a:pt x="40982" y="1489178"/>
                            <a:pt x="33198" y="1294748"/>
                          </a:cubicBezTo>
                          <a:cubicBezTo>
                            <a:pt x="25414" y="1100318"/>
                            <a:pt x="37181" y="825101"/>
                            <a:pt x="33198" y="704194"/>
                          </a:cubicBezTo>
                          <a:cubicBezTo>
                            <a:pt x="29215" y="583287"/>
                            <a:pt x="45301" y="345805"/>
                            <a:pt x="33198" y="66396"/>
                          </a:cubicBezTo>
                          <a:cubicBezTo>
                            <a:pt x="26064" y="65399"/>
                            <a:pt x="7084" y="67122"/>
                            <a:pt x="0" y="66396"/>
                          </a:cubicBezTo>
                          <a:close/>
                        </a:path>
                      </a:pathLst>
                    </a:cu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Arrow: Up 57">
              <a:extLst>
                <a:ext uri="{FF2B5EF4-FFF2-40B4-BE49-F238E27FC236}">
                  <a16:creationId xmlns:a16="http://schemas.microsoft.com/office/drawing/2014/main" id="{FA56FCA3-CE06-E046-8F4E-BF1A2A83E839}"/>
                </a:ext>
              </a:extLst>
            </p:cNvPr>
            <p:cNvSpPr/>
            <p:nvPr/>
          </p:nvSpPr>
          <p:spPr>
            <a:xfrm rot="16200000" flipH="1" flipV="1">
              <a:off x="5950267" y="5554345"/>
              <a:ext cx="132715" cy="2428240"/>
            </a:xfrm>
            <a:custGeom>
              <a:avLst/>
              <a:gdLst>
                <a:gd name="connsiteX0" fmla="*/ 0 w 132715"/>
                <a:gd name="connsiteY0" fmla="*/ 66385 h 2428240"/>
                <a:gd name="connsiteX1" fmla="*/ 66357 w 132715"/>
                <a:gd name="connsiteY1" fmla="*/ 0 h 2428240"/>
                <a:gd name="connsiteX2" fmla="*/ 132715 w 132715"/>
                <a:gd name="connsiteY2" fmla="*/ 66385 h 2428240"/>
                <a:gd name="connsiteX3" fmla="*/ 99536 w 132715"/>
                <a:gd name="connsiteY3" fmla="*/ 66385 h 2428240"/>
                <a:gd name="connsiteX4" fmla="*/ 99536 w 132715"/>
                <a:gd name="connsiteY4" fmla="*/ 680468 h 2428240"/>
                <a:gd name="connsiteX5" fmla="*/ 99536 w 132715"/>
                <a:gd name="connsiteY5" fmla="*/ 1318168 h 2428240"/>
                <a:gd name="connsiteX6" fmla="*/ 99536 w 132715"/>
                <a:gd name="connsiteY6" fmla="*/ 1908632 h 2428240"/>
                <a:gd name="connsiteX7" fmla="*/ 99536 w 132715"/>
                <a:gd name="connsiteY7" fmla="*/ 2428240 h 2428240"/>
                <a:gd name="connsiteX8" fmla="*/ 33178 w 132715"/>
                <a:gd name="connsiteY8" fmla="*/ 2428240 h 2428240"/>
                <a:gd name="connsiteX9" fmla="*/ 33178 w 132715"/>
                <a:gd name="connsiteY9" fmla="*/ 1885013 h 2428240"/>
                <a:gd name="connsiteX10" fmla="*/ 33178 w 132715"/>
                <a:gd name="connsiteY10" fmla="*/ 1270931 h 2428240"/>
                <a:gd name="connsiteX11" fmla="*/ 33178 w 132715"/>
                <a:gd name="connsiteY11" fmla="*/ 727704 h 2428240"/>
                <a:gd name="connsiteX12" fmla="*/ 33178 w 132715"/>
                <a:gd name="connsiteY12" fmla="*/ 66385 h 2428240"/>
                <a:gd name="connsiteX13" fmla="*/ 0 w 132715"/>
                <a:gd name="connsiteY13" fmla="*/ 66385 h 2428240"/>
                <a:gd name="connsiteX0" fmla="*/ 0 w 132715"/>
                <a:gd name="connsiteY0" fmla="*/ 66385 h 2428240"/>
                <a:gd name="connsiteX1" fmla="*/ 66357 w 132715"/>
                <a:gd name="connsiteY1" fmla="*/ 0 h 2428240"/>
                <a:gd name="connsiteX2" fmla="*/ 132715 w 132715"/>
                <a:gd name="connsiteY2" fmla="*/ 66385 h 2428240"/>
                <a:gd name="connsiteX3" fmla="*/ 99536 w 132715"/>
                <a:gd name="connsiteY3" fmla="*/ 66385 h 2428240"/>
                <a:gd name="connsiteX4" fmla="*/ 99536 w 132715"/>
                <a:gd name="connsiteY4" fmla="*/ 585993 h 2428240"/>
                <a:gd name="connsiteX5" fmla="*/ 99536 w 132715"/>
                <a:gd name="connsiteY5" fmla="*/ 1105602 h 2428240"/>
                <a:gd name="connsiteX6" fmla="*/ 99536 w 132715"/>
                <a:gd name="connsiteY6" fmla="*/ 1696064 h 2428240"/>
                <a:gd name="connsiteX7" fmla="*/ 99536 w 132715"/>
                <a:gd name="connsiteY7" fmla="*/ 2428240 h 2428240"/>
                <a:gd name="connsiteX8" fmla="*/ 33178 w 132715"/>
                <a:gd name="connsiteY8" fmla="*/ 2428240 h 2428240"/>
                <a:gd name="connsiteX9" fmla="*/ 33178 w 132715"/>
                <a:gd name="connsiteY9" fmla="*/ 1861394 h 2428240"/>
                <a:gd name="connsiteX10" fmla="*/ 33178 w 132715"/>
                <a:gd name="connsiteY10" fmla="*/ 1294550 h 2428240"/>
                <a:gd name="connsiteX11" fmla="*/ 33178 w 132715"/>
                <a:gd name="connsiteY11" fmla="*/ 704086 h 2428240"/>
                <a:gd name="connsiteX12" fmla="*/ 33178 w 132715"/>
                <a:gd name="connsiteY12" fmla="*/ 66385 h 2428240"/>
                <a:gd name="connsiteX13" fmla="*/ 0 w 132715"/>
                <a:gd name="connsiteY13" fmla="*/ 66385 h 2428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2715" h="2428240" fill="none" extrusionOk="0">
                  <a:moveTo>
                    <a:pt x="0" y="66385"/>
                  </a:moveTo>
                  <a:cubicBezTo>
                    <a:pt x="24059" y="38261"/>
                    <a:pt x="54265" y="21399"/>
                    <a:pt x="66357" y="0"/>
                  </a:cubicBezTo>
                  <a:cubicBezTo>
                    <a:pt x="81631" y="15675"/>
                    <a:pt x="99863" y="36493"/>
                    <a:pt x="132715" y="66385"/>
                  </a:cubicBezTo>
                  <a:cubicBezTo>
                    <a:pt x="120352" y="66911"/>
                    <a:pt x="115068" y="65451"/>
                    <a:pt x="99536" y="66385"/>
                  </a:cubicBezTo>
                  <a:cubicBezTo>
                    <a:pt x="119218" y="260497"/>
                    <a:pt x="74289" y="517426"/>
                    <a:pt x="99536" y="680468"/>
                  </a:cubicBezTo>
                  <a:cubicBezTo>
                    <a:pt x="118775" y="820669"/>
                    <a:pt x="74962" y="1186615"/>
                    <a:pt x="99536" y="1318168"/>
                  </a:cubicBezTo>
                  <a:cubicBezTo>
                    <a:pt x="136103" y="1461285"/>
                    <a:pt x="128850" y="1758533"/>
                    <a:pt x="99536" y="1908632"/>
                  </a:cubicBezTo>
                  <a:cubicBezTo>
                    <a:pt x="80958" y="2054010"/>
                    <a:pt x="121653" y="2182464"/>
                    <a:pt x="99536" y="2428240"/>
                  </a:cubicBezTo>
                  <a:cubicBezTo>
                    <a:pt x="73329" y="2426787"/>
                    <a:pt x="53589" y="2427920"/>
                    <a:pt x="33178" y="2428240"/>
                  </a:cubicBezTo>
                  <a:cubicBezTo>
                    <a:pt x="26519" y="2281897"/>
                    <a:pt x="86728" y="2091445"/>
                    <a:pt x="33178" y="1885013"/>
                  </a:cubicBezTo>
                  <a:cubicBezTo>
                    <a:pt x="-1027" y="1672632"/>
                    <a:pt x="-9884" y="1535824"/>
                    <a:pt x="33178" y="1270931"/>
                  </a:cubicBezTo>
                  <a:cubicBezTo>
                    <a:pt x="16012" y="998734"/>
                    <a:pt x="6373" y="897772"/>
                    <a:pt x="33178" y="727704"/>
                  </a:cubicBezTo>
                  <a:cubicBezTo>
                    <a:pt x="37849" y="545447"/>
                    <a:pt x="54252" y="256780"/>
                    <a:pt x="33178" y="66385"/>
                  </a:cubicBezTo>
                  <a:cubicBezTo>
                    <a:pt x="23949" y="68705"/>
                    <a:pt x="13346" y="66037"/>
                    <a:pt x="0" y="66385"/>
                  </a:cubicBezTo>
                  <a:close/>
                </a:path>
                <a:path w="132715" h="2428240" stroke="0" extrusionOk="0">
                  <a:moveTo>
                    <a:pt x="0" y="66385"/>
                  </a:moveTo>
                  <a:cubicBezTo>
                    <a:pt x="14765" y="46676"/>
                    <a:pt x="35755" y="24938"/>
                    <a:pt x="66357" y="0"/>
                  </a:cubicBezTo>
                  <a:cubicBezTo>
                    <a:pt x="76827" y="10250"/>
                    <a:pt x="101111" y="27196"/>
                    <a:pt x="132715" y="66385"/>
                  </a:cubicBezTo>
                  <a:cubicBezTo>
                    <a:pt x="123503" y="67001"/>
                    <a:pt x="108452" y="65926"/>
                    <a:pt x="99536" y="66385"/>
                  </a:cubicBezTo>
                  <a:cubicBezTo>
                    <a:pt x="117105" y="318826"/>
                    <a:pt x="85839" y="343219"/>
                    <a:pt x="99536" y="585993"/>
                  </a:cubicBezTo>
                  <a:cubicBezTo>
                    <a:pt x="125386" y="840626"/>
                    <a:pt x="111518" y="939956"/>
                    <a:pt x="99536" y="1105602"/>
                  </a:cubicBezTo>
                  <a:cubicBezTo>
                    <a:pt x="74201" y="1263062"/>
                    <a:pt x="149509" y="1510484"/>
                    <a:pt x="99536" y="1696064"/>
                  </a:cubicBezTo>
                  <a:cubicBezTo>
                    <a:pt x="31392" y="1882596"/>
                    <a:pt x="117378" y="2065421"/>
                    <a:pt x="99536" y="2428240"/>
                  </a:cubicBezTo>
                  <a:cubicBezTo>
                    <a:pt x="67687" y="2426178"/>
                    <a:pt x="63445" y="2429373"/>
                    <a:pt x="33178" y="2428240"/>
                  </a:cubicBezTo>
                  <a:cubicBezTo>
                    <a:pt x="80408" y="2235345"/>
                    <a:pt x="27024" y="1992557"/>
                    <a:pt x="33178" y="1861394"/>
                  </a:cubicBezTo>
                  <a:cubicBezTo>
                    <a:pt x="32702" y="1753115"/>
                    <a:pt x="31117" y="1489703"/>
                    <a:pt x="33178" y="1294550"/>
                  </a:cubicBezTo>
                  <a:cubicBezTo>
                    <a:pt x="21503" y="1118757"/>
                    <a:pt x="28456" y="825741"/>
                    <a:pt x="33178" y="704086"/>
                  </a:cubicBezTo>
                  <a:cubicBezTo>
                    <a:pt x="8072" y="615831"/>
                    <a:pt x="91980" y="350927"/>
                    <a:pt x="33178" y="66385"/>
                  </a:cubicBezTo>
                  <a:cubicBezTo>
                    <a:pt x="25895" y="65177"/>
                    <a:pt x="6443" y="67037"/>
                    <a:pt x="0" y="66385"/>
                  </a:cubicBezTo>
                  <a:close/>
                </a:path>
                <a:path w="132715" h="2428240" fill="none" stroke="0" extrusionOk="0">
                  <a:moveTo>
                    <a:pt x="0" y="66385"/>
                  </a:moveTo>
                  <a:cubicBezTo>
                    <a:pt x="27823" y="41849"/>
                    <a:pt x="50043" y="15364"/>
                    <a:pt x="66357" y="0"/>
                  </a:cubicBezTo>
                  <a:cubicBezTo>
                    <a:pt x="87079" y="13456"/>
                    <a:pt x="103768" y="37367"/>
                    <a:pt x="132715" y="66385"/>
                  </a:cubicBezTo>
                  <a:cubicBezTo>
                    <a:pt x="120409" y="67024"/>
                    <a:pt x="115360" y="67444"/>
                    <a:pt x="99536" y="66385"/>
                  </a:cubicBezTo>
                  <a:cubicBezTo>
                    <a:pt x="66218" y="277996"/>
                    <a:pt x="75186" y="557672"/>
                    <a:pt x="99536" y="680468"/>
                  </a:cubicBezTo>
                  <a:cubicBezTo>
                    <a:pt x="108263" y="820229"/>
                    <a:pt x="96164" y="1175485"/>
                    <a:pt x="99536" y="1318168"/>
                  </a:cubicBezTo>
                  <a:cubicBezTo>
                    <a:pt x="122439" y="1448282"/>
                    <a:pt x="102651" y="1789253"/>
                    <a:pt x="99536" y="1908632"/>
                  </a:cubicBezTo>
                  <a:cubicBezTo>
                    <a:pt x="62879" y="2042039"/>
                    <a:pt x="121229" y="2167916"/>
                    <a:pt x="99536" y="2428240"/>
                  </a:cubicBezTo>
                  <a:cubicBezTo>
                    <a:pt x="73459" y="2424413"/>
                    <a:pt x="54817" y="2424326"/>
                    <a:pt x="33178" y="2428240"/>
                  </a:cubicBezTo>
                  <a:cubicBezTo>
                    <a:pt x="47348" y="2247301"/>
                    <a:pt x="83027" y="2077449"/>
                    <a:pt x="33178" y="1885013"/>
                  </a:cubicBezTo>
                  <a:cubicBezTo>
                    <a:pt x="10439" y="1699392"/>
                    <a:pt x="36997" y="1553753"/>
                    <a:pt x="33178" y="1270931"/>
                  </a:cubicBezTo>
                  <a:cubicBezTo>
                    <a:pt x="22587" y="1010561"/>
                    <a:pt x="30293" y="855419"/>
                    <a:pt x="33178" y="727704"/>
                  </a:cubicBezTo>
                  <a:cubicBezTo>
                    <a:pt x="29753" y="553344"/>
                    <a:pt x="34624" y="252639"/>
                    <a:pt x="33178" y="66385"/>
                  </a:cubicBezTo>
                  <a:cubicBezTo>
                    <a:pt x="25733" y="66541"/>
                    <a:pt x="10851" y="67985"/>
                    <a:pt x="0" y="6638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bg1">
                  <a:lumMod val="65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2402384733">
                    <a:custGeom>
                      <a:avLst/>
                      <a:gdLst>
                        <a:gd name="connsiteX0" fmla="*/ 0 w 132791"/>
                        <a:gd name="connsiteY0" fmla="*/ 66396 h 2428611"/>
                        <a:gd name="connsiteX1" fmla="*/ 66396 w 132791"/>
                        <a:gd name="connsiteY1" fmla="*/ 0 h 2428611"/>
                        <a:gd name="connsiteX2" fmla="*/ 132791 w 132791"/>
                        <a:gd name="connsiteY2" fmla="*/ 66396 h 2428611"/>
                        <a:gd name="connsiteX3" fmla="*/ 99593 w 132791"/>
                        <a:gd name="connsiteY3" fmla="*/ 66396 h 2428611"/>
                        <a:gd name="connsiteX4" fmla="*/ 99593 w 132791"/>
                        <a:gd name="connsiteY4" fmla="*/ 680572 h 2428611"/>
                        <a:gd name="connsiteX5" fmla="*/ 99593 w 132791"/>
                        <a:gd name="connsiteY5" fmla="*/ 1318370 h 2428611"/>
                        <a:gd name="connsiteX6" fmla="*/ 99593 w 132791"/>
                        <a:gd name="connsiteY6" fmla="*/ 1908924 h 2428611"/>
                        <a:gd name="connsiteX7" fmla="*/ 99593 w 132791"/>
                        <a:gd name="connsiteY7" fmla="*/ 2428611 h 2428611"/>
                        <a:gd name="connsiteX8" fmla="*/ 33198 w 132791"/>
                        <a:gd name="connsiteY8" fmla="*/ 2428611 h 2428611"/>
                        <a:gd name="connsiteX9" fmla="*/ 33198 w 132791"/>
                        <a:gd name="connsiteY9" fmla="*/ 1885302 h 2428611"/>
                        <a:gd name="connsiteX10" fmla="*/ 33198 w 132791"/>
                        <a:gd name="connsiteY10" fmla="*/ 1271126 h 2428611"/>
                        <a:gd name="connsiteX11" fmla="*/ 33198 w 132791"/>
                        <a:gd name="connsiteY11" fmla="*/ 727816 h 2428611"/>
                        <a:gd name="connsiteX12" fmla="*/ 33198 w 132791"/>
                        <a:gd name="connsiteY12" fmla="*/ 66396 h 2428611"/>
                        <a:gd name="connsiteX13" fmla="*/ 0 w 132791"/>
                        <a:gd name="connsiteY13" fmla="*/ 66396 h 24286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2791" h="2428611" fill="none" extrusionOk="0">
                          <a:moveTo>
                            <a:pt x="0" y="66396"/>
                          </a:moveTo>
                          <a:cubicBezTo>
                            <a:pt x="25963" y="40607"/>
                            <a:pt x="51129" y="16832"/>
                            <a:pt x="66396" y="0"/>
                          </a:cubicBezTo>
                          <a:cubicBezTo>
                            <a:pt x="86118" y="13947"/>
                            <a:pt x="101359" y="36064"/>
                            <a:pt x="132791" y="66396"/>
                          </a:cubicBezTo>
                          <a:cubicBezTo>
                            <a:pt x="120854" y="67877"/>
                            <a:pt x="115867" y="66387"/>
                            <a:pt x="99593" y="66396"/>
                          </a:cubicBezTo>
                          <a:cubicBezTo>
                            <a:pt x="99243" y="278443"/>
                            <a:pt x="83432" y="542370"/>
                            <a:pt x="99593" y="680572"/>
                          </a:cubicBezTo>
                          <a:cubicBezTo>
                            <a:pt x="115754" y="818774"/>
                            <a:pt x="82564" y="1184948"/>
                            <a:pt x="99593" y="1318370"/>
                          </a:cubicBezTo>
                          <a:cubicBezTo>
                            <a:pt x="116622" y="1451792"/>
                            <a:pt x="120310" y="1768580"/>
                            <a:pt x="99593" y="1908924"/>
                          </a:cubicBezTo>
                          <a:cubicBezTo>
                            <a:pt x="78876" y="2049268"/>
                            <a:pt x="123428" y="2187720"/>
                            <a:pt x="99593" y="2428611"/>
                          </a:cubicBezTo>
                          <a:cubicBezTo>
                            <a:pt x="73462" y="2426432"/>
                            <a:pt x="54097" y="2427414"/>
                            <a:pt x="33198" y="2428611"/>
                          </a:cubicBezTo>
                          <a:cubicBezTo>
                            <a:pt x="36575" y="2271383"/>
                            <a:pt x="57081" y="2080189"/>
                            <a:pt x="33198" y="1885302"/>
                          </a:cubicBezTo>
                          <a:cubicBezTo>
                            <a:pt x="9315" y="1690415"/>
                            <a:pt x="27924" y="1536243"/>
                            <a:pt x="33198" y="1271126"/>
                          </a:cubicBezTo>
                          <a:cubicBezTo>
                            <a:pt x="38472" y="1006009"/>
                            <a:pt x="28797" y="879413"/>
                            <a:pt x="33198" y="727816"/>
                          </a:cubicBezTo>
                          <a:cubicBezTo>
                            <a:pt x="37600" y="576219"/>
                            <a:pt x="39821" y="232120"/>
                            <a:pt x="33198" y="66396"/>
                          </a:cubicBezTo>
                          <a:cubicBezTo>
                            <a:pt x="24793" y="66873"/>
                            <a:pt x="12536" y="66327"/>
                            <a:pt x="0" y="66396"/>
                          </a:cubicBezTo>
                          <a:close/>
                        </a:path>
                        <a:path w="132791" h="2428611" stroke="0" extrusionOk="0">
                          <a:moveTo>
                            <a:pt x="0" y="66396"/>
                          </a:moveTo>
                          <a:cubicBezTo>
                            <a:pt x="17540" y="53183"/>
                            <a:pt x="41387" y="24133"/>
                            <a:pt x="66396" y="0"/>
                          </a:cubicBezTo>
                          <a:cubicBezTo>
                            <a:pt x="77825" y="15577"/>
                            <a:pt x="104516" y="32691"/>
                            <a:pt x="132791" y="66396"/>
                          </a:cubicBezTo>
                          <a:cubicBezTo>
                            <a:pt x="123788" y="66146"/>
                            <a:pt x="110006" y="65326"/>
                            <a:pt x="99593" y="66396"/>
                          </a:cubicBezTo>
                          <a:cubicBezTo>
                            <a:pt x="113998" y="326043"/>
                            <a:pt x="83295" y="347482"/>
                            <a:pt x="99593" y="586083"/>
                          </a:cubicBezTo>
                          <a:cubicBezTo>
                            <a:pt x="115891" y="824684"/>
                            <a:pt x="96191" y="935432"/>
                            <a:pt x="99593" y="1105771"/>
                          </a:cubicBezTo>
                          <a:cubicBezTo>
                            <a:pt x="102995" y="1276110"/>
                            <a:pt x="128848" y="1531725"/>
                            <a:pt x="99593" y="1696324"/>
                          </a:cubicBezTo>
                          <a:cubicBezTo>
                            <a:pt x="70338" y="1860923"/>
                            <a:pt x="117979" y="2071128"/>
                            <a:pt x="99593" y="2428611"/>
                          </a:cubicBezTo>
                          <a:cubicBezTo>
                            <a:pt x="67436" y="2426627"/>
                            <a:pt x="63891" y="2428871"/>
                            <a:pt x="33198" y="2428611"/>
                          </a:cubicBezTo>
                          <a:cubicBezTo>
                            <a:pt x="54114" y="2238949"/>
                            <a:pt x="22421" y="1990077"/>
                            <a:pt x="33198" y="1861679"/>
                          </a:cubicBezTo>
                          <a:cubicBezTo>
                            <a:pt x="43975" y="1733281"/>
                            <a:pt x="40982" y="1489178"/>
                            <a:pt x="33198" y="1294748"/>
                          </a:cubicBezTo>
                          <a:cubicBezTo>
                            <a:pt x="25414" y="1100318"/>
                            <a:pt x="37181" y="825101"/>
                            <a:pt x="33198" y="704194"/>
                          </a:cubicBezTo>
                          <a:cubicBezTo>
                            <a:pt x="29215" y="583287"/>
                            <a:pt x="45301" y="345805"/>
                            <a:pt x="33198" y="66396"/>
                          </a:cubicBezTo>
                          <a:cubicBezTo>
                            <a:pt x="26064" y="65399"/>
                            <a:pt x="7084" y="67122"/>
                            <a:pt x="0" y="66396"/>
                          </a:cubicBezTo>
                          <a:close/>
                        </a:path>
                      </a:pathLst>
                    </a:cu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TextBox 16">
              <a:extLst>
                <a:ext uri="{FF2B5EF4-FFF2-40B4-BE49-F238E27FC236}">
                  <a16:creationId xmlns:a16="http://schemas.microsoft.com/office/drawing/2014/main" id="{8A8086ED-5316-4550-A387-0996A6108B20}"/>
                </a:ext>
              </a:extLst>
            </p:cNvPr>
            <p:cNvSpPr txBox="1"/>
            <p:nvPr/>
          </p:nvSpPr>
          <p:spPr>
            <a:xfrm>
              <a:off x="278447" y="2709227"/>
              <a:ext cx="1320800" cy="6803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b="1" kern="1200">
                  <a:effectLst/>
                  <a:latin typeface="Calibri Light" panose="020F03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High reliability (i.e., uses factual information)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17">
              <a:extLst>
                <a:ext uri="{FF2B5EF4-FFF2-40B4-BE49-F238E27FC236}">
                  <a16:creationId xmlns:a16="http://schemas.microsoft.com/office/drawing/2014/main" id="{3CD56D56-DF95-4243-A896-0C952131315C}"/>
                </a:ext>
              </a:extLst>
            </p:cNvPr>
            <p:cNvSpPr txBox="1"/>
            <p:nvPr/>
          </p:nvSpPr>
          <p:spPr>
            <a:xfrm>
              <a:off x="278447" y="4344353"/>
              <a:ext cx="1320800" cy="6803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b="1" kern="1200">
                  <a:effectLst/>
                  <a:latin typeface="Calibri Light" panose="020F03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Mixed reliability (i.e., opinion-based)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Arrow: Up 57">
              <a:extLst>
                <a:ext uri="{FF2B5EF4-FFF2-40B4-BE49-F238E27FC236}">
                  <a16:creationId xmlns:a16="http://schemas.microsoft.com/office/drawing/2014/main" id="{17FD1CFF-4A89-0345-A774-C7157AF4D609}"/>
                </a:ext>
              </a:extLst>
            </p:cNvPr>
            <p:cNvSpPr/>
            <p:nvPr/>
          </p:nvSpPr>
          <p:spPr>
            <a:xfrm>
              <a:off x="877570" y="3380422"/>
              <a:ext cx="96520" cy="918210"/>
            </a:xfrm>
            <a:custGeom>
              <a:avLst/>
              <a:gdLst>
                <a:gd name="connsiteX0" fmla="*/ 0 w 96520"/>
                <a:gd name="connsiteY0" fmla="*/ 61213 h 918210"/>
                <a:gd name="connsiteX1" fmla="*/ 48259 w 96520"/>
                <a:gd name="connsiteY1" fmla="*/ 0 h 918210"/>
                <a:gd name="connsiteX2" fmla="*/ 96520 w 96520"/>
                <a:gd name="connsiteY2" fmla="*/ 61213 h 918210"/>
                <a:gd name="connsiteX3" fmla="*/ 72389 w 96520"/>
                <a:gd name="connsiteY3" fmla="*/ 61213 h 918210"/>
                <a:gd name="connsiteX4" fmla="*/ 72389 w 96520"/>
                <a:gd name="connsiteY4" fmla="*/ 464002 h 918210"/>
                <a:gd name="connsiteX5" fmla="*/ 72389 w 96520"/>
                <a:gd name="connsiteY5" fmla="*/ 918210 h 918210"/>
                <a:gd name="connsiteX6" fmla="*/ 24129 w 96520"/>
                <a:gd name="connsiteY6" fmla="*/ 918210 h 918210"/>
                <a:gd name="connsiteX7" fmla="*/ 24129 w 96520"/>
                <a:gd name="connsiteY7" fmla="*/ 515421 h 918210"/>
                <a:gd name="connsiteX8" fmla="*/ 24129 w 96520"/>
                <a:gd name="connsiteY8" fmla="*/ 61213 h 918210"/>
                <a:gd name="connsiteX9" fmla="*/ 0 w 96520"/>
                <a:gd name="connsiteY9" fmla="*/ 61213 h 918210"/>
                <a:gd name="connsiteX0" fmla="*/ 0 w 96520"/>
                <a:gd name="connsiteY0" fmla="*/ 61213 h 918210"/>
                <a:gd name="connsiteX1" fmla="*/ 48259 w 96520"/>
                <a:gd name="connsiteY1" fmla="*/ 0 h 918210"/>
                <a:gd name="connsiteX2" fmla="*/ 96520 w 96520"/>
                <a:gd name="connsiteY2" fmla="*/ 61213 h 918210"/>
                <a:gd name="connsiteX3" fmla="*/ 72389 w 96520"/>
                <a:gd name="connsiteY3" fmla="*/ 61213 h 918210"/>
                <a:gd name="connsiteX4" fmla="*/ 72389 w 96520"/>
                <a:gd name="connsiteY4" fmla="*/ 464002 h 918210"/>
                <a:gd name="connsiteX5" fmla="*/ 72389 w 96520"/>
                <a:gd name="connsiteY5" fmla="*/ 918210 h 918210"/>
                <a:gd name="connsiteX6" fmla="*/ 24129 w 96520"/>
                <a:gd name="connsiteY6" fmla="*/ 918210 h 918210"/>
                <a:gd name="connsiteX7" fmla="*/ 24129 w 96520"/>
                <a:gd name="connsiteY7" fmla="*/ 481141 h 918210"/>
                <a:gd name="connsiteX8" fmla="*/ 24129 w 96520"/>
                <a:gd name="connsiteY8" fmla="*/ 61213 h 918210"/>
                <a:gd name="connsiteX9" fmla="*/ 0 w 96520"/>
                <a:gd name="connsiteY9" fmla="*/ 61213 h 918210"/>
                <a:gd name="connsiteX0" fmla="*/ 0 w 96520"/>
                <a:gd name="connsiteY0" fmla="*/ 61213 h 918210"/>
                <a:gd name="connsiteX1" fmla="*/ 48259 w 96520"/>
                <a:gd name="connsiteY1" fmla="*/ 0 h 918210"/>
                <a:gd name="connsiteX2" fmla="*/ 96520 w 96520"/>
                <a:gd name="connsiteY2" fmla="*/ 61213 h 918210"/>
                <a:gd name="connsiteX3" fmla="*/ 72389 w 96520"/>
                <a:gd name="connsiteY3" fmla="*/ 61213 h 918210"/>
                <a:gd name="connsiteX4" fmla="*/ 72389 w 96520"/>
                <a:gd name="connsiteY4" fmla="*/ 464002 h 918210"/>
                <a:gd name="connsiteX5" fmla="*/ 72389 w 96520"/>
                <a:gd name="connsiteY5" fmla="*/ 918210 h 918210"/>
                <a:gd name="connsiteX6" fmla="*/ 24129 w 96520"/>
                <a:gd name="connsiteY6" fmla="*/ 918210 h 918210"/>
                <a:gd name="connsiteX7" fmla="*/ 24129 w 96520"/>
                <a:gd name="connsiteY7" fmla="*/ 515421 h 918210"/>
                <a:gd name="connsiteX8" fmla="*/ 24129 w 96520"/>
                <a:gd name="connsiteY8" fmla="*/ 61213 h 918210"/>
                <a:gd name="connsiteX9" fmla="*/ 0 w 96520"/>
                <a:gd name="connsiteY9" fmla="*/ 61213 h 918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520" h="918210" fill="none" extrusionOk="0">
                  <a:moveTo>
                    <a:pt x="0" y="61213"/>
                  </a:moveTo>
                  <a:cubicBezTo>
                    <a:pt x="25818" y="42312"/>
                    <a:pt x="31742" y="18958"/>
                    <a:pt x="48259" y="0"/>
                  </a:cubicBezTo>
                  <a:cubicBezTo>
                    <a:pt x="62174" y="22768"/>
                    <a:pt x="78331" y="28668"/>
                    <a:pt x="96520" y="61213"/>
                  </a:cubicBezTo>
                  <a:cubicBezTo>
                    <a:pt x="90594" y="56876"/>
                    <a:pt x="79374" y="62871"/>
                    <a:pt x="72389" y="61213"/>
                  </a:cubicBezTo>
                  <a:cubicBezTo>
                    <a:pt x="70778" y="223763"/>
                    <a:pt x="71402" y="392248"/>
                    <a:pt x="72389" y="464002"/>
                  </a:cubicBezTo>
                  <a:cubicBezTo>
                    <a:pt x="22710" y="492974"/>
                    <a:pt x="85119" y="784877"/>
                    <a:pt x="72389" y="918210"/>
                  </a:cubicBezTo>
                  <a:cubicBezTo>
                    <a:pt x="50663" y="915770"/>
                    <a:pt x="45776" y="918378"/>
                    <a:pt x="24129" y="918210"/>
                  </a:cubicBezTo>
                  <a:cubicBezTo>
                    <a:pt x="14625" y="715163"/>
                    <a:pt x="-1547" y="626349"/>
                    <a:pt x="24129" y="515421"/>
                  </a:cubicBezTo>
                  <a:cubicBezTo>
                    <a:pt x="66058" y="350673"/>
                    <a:pt x="18655" y="248159"/>
                    <a:pt x="24129" y="61213"/>
                  </a:cubicBezTo>
                  <a:cubicBezTo>
                    <a:pt x="17115" y="62016"/>
                    <a:pt x="4777" y="60330"/>
                    <a:pt x="0" y="61213"/>
                  </a:cubicBezTo>
                  <a:close/>
                </a:path>
                <a:path w="96520" h="918210" stroke="0" extrusionOk="0">
                  <a:moveTo>
                    <a:pt x="0" y="61213"/>
                  </a:moveTo>
                  <a:cubicBezTo>
                    <a:pt x="26332" y="33314"/>
                    <a:pt x="27507" y="26853"/>
                    <a:pt x="48259" y="0"/>
                  </a:cubicBezTo>
                  <a:cubicBezTo>
                    <a:pt x="69813" y="31187"/>
                    <a:pt x="83559" y="43111"/>
                    <a:pt x="96520" y="61213"/>
                  </a:cubicBezTo>
                  <a:cubicBezTo>
                    <a:pt x="84541" y="62204"/>
                    <a:pt x="82812" y="61144"/>
                    <a:pt x="72389" y="61213"/>
                  </a:cubicBezTo>
                  <a:cubicBezTo>
                    <a:pt x="53744" y="261510"/>
                    <a:pt x="102425" y="311673"/>
                    <a:pt x="72389" y="464002"/>
                  </a:cubicBezTo>
                  <a:cubicBezTo>
                    <a:pt x="38925" y="591240"/>
                    <a:pt x="21977" y="802257"/>
                    <a:pt x="72389" y="918210"/>
                  </a:cubicBezTo>
                  <a:cubicBezTo>
                    <a:pt x="49307" y="917372"/>
                    <a:pt x="45077" y="921559"/>
                    <a:pt x="24129" y="918210"/>
                  </a:cubicBezTo>
                  <a:cubicBezTo>
                    <a:pt x="35324" y="776818"/>
                    <a:pt x="37009" y="655591"/>
                    <a:pt x="24129" y="481141"/>
                  </a:cubicBezTo>
                  <a:cubicBezTo>
                    <a:pt x="17428" y="386329"/>
                    <a:pt x="36899" y="179593"/>
                    <a:pt x="24129" y="61213"/>
                  </a:cubicBezTo>
                  <a:cubicBezTo>
                    <a:pt x="17138" y="60721"/>
                    <a:pt x="5099" y="61879"/>
                    <a:pt x="0" y="61213"/>
                  </a:cubicBezTo>
                  <a:close/>
                </a:path>
                <a:path w="96520" h="918210" fill="none" stroke="0" extrusionOk="0">
                  <a:moveTo>
                    <a:pt x="0" y="61213"/>
                  </a:moveTo>
                  <a:cubicBezTo>
                    <a:pt x="27218" y="34847"/>
                    <a:pt x="28398" y="13364"/>
                    <a:pt x="48259" y="0"/>
                  </a:cubicBezTo>
                  <a:cubicBezTo>
                    <a:pt x="66236" y="23114"/>
                    <a:pt x="79245" y="34633"/>
                    <a:pt x="96520" y="61213"/>
                  </a:cubicBezTo>
                  <a:cubicBezTo>
                    <a:pt x="92026" y="58360"/>
                    <a:pt x="79977" y="61637"/>
                    <a:pt x="72389" y="61213"/>
                  </a:cubicBezTo>
                  <a:cubicBezTo>
                    <a:pt x="54240" y="243390"/>
                    <a:pt x="84805" y="387942"/>
                    <a:pt x="72389" y="464002"/>
                  </a:cubicBezTo>
                  <a:cubicBezTo>
                    <a:pt x="23764" y="549990"/>
                    <a:pt x="81968" y="752325"/>
                    <a:pt x="72389" y="918210"/>
                  </a:cubicBezTo>
                  <a:cubicBezTo>
                    <a:pt x="51378" y="915511"/>
                    <a:pt x="46828" y="917192"/>
                    <a:pt x="24129" y="918210"/>
                  </a:cubicBezTo>
                  <a:cubicBezTo>
                    <a:pt x="14587" y="718753"/>
                    <a:pt x="11488" y="652534"/>
                    <a:pt x="24129" y="515421"/>
                  </a:cubicBezTo>
                  <a:cubicBezTo>
                    <a:pt x="57175" y="362941"/>
                    <a:pt x="40218" y="256936"/>
                    <a:pt x="24129" y="61213"/>
                  </a:cubicBezTo>
                  <a:cubicBezTo>
                    <a:pt x="16302" y="60947"/>
                    <a:pt x="7000" y="59875"/>
                    <a:pt x="0" y="61213"/>
                  </a:cubicBezTo>
                  <a:close/>
                </a:path>
                <a:path w="96520" h="918210" fill="none" stroke="0" extrusionOk="0">
                  <a:moveTo>
                    <a:pt x="0" y="61213"/>
                  </a:moveTo>
                  <a:cubicBezTo>
                    <a:pt x="28645" y="39772"/>
                    <a:pt x="29431" y="15421"/>
                    <a:pt x="48259" y="0"/>
                  </a:cubicBezTo>
                  <a:cubicBezTo>
                    <a:pt x="65777" y="21475"/>
                    <a:pt x="79615" y="31951"/>
                    <a:pt x="96520" y="61213"/>
                  </a:cubicBezTo>
                  <a:cubicBezTo>
                    <a:pt x="90863" y="57795"/>
                    <a:pt x="78790" y="64131"/>
                    <a:pt x="72389" y="61213"/>
                  </a:cubicBezTo>
                  <a:cubicBezTo>
                    <a:pt x="54508" y="225956"/>
                    <a:pt x="71756" y="393023"/>
                    <a:pt x="72389" y="464002"/>
                  </a:cubicBezTo>
                  <a:cubicBezTo>
                    <a:pt x="16625" y="520663"/>
                    <a:pt x="104633" y="766181"/>
                    <a:pt x="72389" y="918210"/>
                  </a:cubicBezTo>
                  <a:cubicBezTo>
                    <a:pt x="52040" y="915088"/>
                    <a:pt x="46211" y="918455"/>
                    <a:pt x="24129" y="918210"/>
                  </a:cubicBezTo>
                  <a:cubicBezTo>
                    <a:pt x="-1822" y="709718"/>
                    <a:pt x="7076" y="629080"/>
                    <a:pt x="24129" y="515421"/>
                  </a:cubicBezTo>
                  <a:cubicBezTo>
                    <a:pt x="49217" y="353311"/>
                    <a:pt x="27311" y="257997"/>
                    <a:pt x="24129" y="61213"/>
                  </a:cubicBezTo>
                  <a:cubicBezTo>
                    <a:pt x="16758" y="61595"/>
                    <a:pt x="6549" y="60097"/>
                    <a:pt x="0" y="6121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bg1">
                  <a:lumMod val="65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2402384733">
                    <a:custGeom>
                      <a:avLst/>
                      <a:gdLst>
                        <a:gd name="connsiteX0" fmla="*/ 0 w 96785"/>
                        <a:gd name="connsiteY0" fmla="*/ 61245 h 918677"/>
                        <a:gd name="connsiteX1" fmla="*/ 48392 w 96785"/>
                        <a:gd name="connsiteY1" fmla="*/ 0 h 918677"/>
                        <a:gd name="connsiteX2" fmla="*/ 96785 w 96785"/>
                        <a:gd name="connsiteY2" fmla="*/ 61245 h 918677"/>
                        <a:gd name="connsiteX3" fmla="*/ 72588 w 96785"/>
                        <a:gd name="connsiteY3" fmla="*/ 61245 h 918677"/>
                        <a:gd name="connsiteX4" fmla="*/ 72588 w 96785"/>
                        <a:gd name="connsiteY4" fmla="*/ 464238 h 918677"/>
                        <a:gd name="connsiteX5" fmla="*/ 72588 w 96785"/>
                        <a:gd name="connsiteY5" fmla="*/ 918677 h 918677"/>
                        <a:gd name="connsiteX6" fmla="*/ 24196 w 96785"/>
                        <a:gd name="connsiteY6" fmla="*/ 918677 h 918677"/>
                        <a:gd name="connsiteX7" fmla="*/ 24196 w 96785"/>
                        <a:gd name="connsiteY7" fmla="*/ 515684 h 918677"/>
                        <a:gd name="connsiteX8" fmla="*/ 24196 w 96785"/>
                        <a:gd name="connsiteY8" fmla="*/ 61245 h 918677"/>
                        <a:gd name="connsiteX9" fmla="*/ 0 w 96785"/>
                        <a:gd name="connsiteY9" fmla="*/ 61245 h 918677"/>
                        <a:gd name="connsiteX0" fmla="*/ 0 w 96785"/>
                        <a:gd name="connsiteY0" fmla="*/ 61245 h 918677"/>
                        <a:gd name="connsiteX1" fmla="*/ 48392 w 96785"/>
                        <a:gd name="connsiteY1" fmla="*/ 0 h 918677"/>
                        <a:gd name="connsiteX2" fmla="*/ 96785 w 96785"/>
                        <a:gd name="connsiteY2" fmla="*/ 61245 h 918677"/>
                        <a:gd name="connsiteX3" fmla="*/ 72588 w 96785"/>
                        <a:gd name="connsiteY3" fmla="*/ 61245 h 918677"/>
                        <a:gd name="connsiteX4" fmla="*/ 72588 w 96785"/>
                        <a:gd name="connsiteY4" fmla="*/ 464238 h 918677"/>
                        <a:gd name="connsiteX5" fmla="*/ 72588 w 96785"/>
                        <a:gd name="connsiteY5" fmla="*/ 918677 h 918677"/>
                        <a:gd name="connsiteX6" fmla="*/ 24196 w 96785"/>
                        <a:gd name="connsiteY6" fmla="*/ 918677 h 918677"/>
                        <a:gd name="connsiteX7" fmla="*/ 24196 w 96785"/>
                        <a:gd name="connsiteY7" fmla="*/ 481386 h 918677"/>
                        <a:gd name="connsiteX8" fmla="*/ 24196 w 96785"/>
                        <a:gd name="connsiteY8" fmla="*/ 61245 h 918677"/>
                        <a:gd name="connsiteX9" fmla="*/ 0 w 96785"/>
                        <a:gd name="connsiteY9" fmla="*/ 61245 h 9186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6785" h="918677" fill="none" extrusionOk="0">
                          <a:moveTo>
                            <a:pt x="0" y="61245"/>
                          </a:moveTo>
                          <a:cubicBezTo>
                            <a:pt x="25299" y="37515"/>
                            <a:pt x="31244" y="17827"/>
                            <a:pt x="48392" y="0"/>
                          </a:cubicBezTo>
                          <a:cubicBezTo>
                            <a:pt x="64751" y="22068"/>
                            <a:pt x="78386" y="31201"/>
                            <a:pt x="96785" y="61245"/>
                          </a:cubicBezTo>
                          <a:cubicBezTo>
                            <a:pt x="91318" y="58283"/>
                            <a:pt x="79694" y="62500"/>
                            <a:pt x="72588" y="61245"/>
                          </a:cubicBezTo>
                          <a:cubicBezTo>
                            <a:pt x="64092" y="226186"/>
                            <a:pt x="73238" y="390819"/>
                            <a:pt x="72588" y="464238"/>
                          </a:cubicBezTo>
                          <a:cubicBezTo>
                            <a:pt x="41011" y="515757"/>
                            <a:pt x="82791" y="781586"/>
                            <a:pt x="72588" y="918677"/>
                          </a:cubicBezTo>
                          <a:cubicBezTo>
                            <a:pt x="51320" y="916035"/>
                            <a:pt x="46573" y="918643"/>
                            <a:pt x="24196" y="918677"/>
                          </a:cubicBezTo>
                          <a:cubicBezTo>
                            <a:pt x="15615" y="717623"/>
                            <a:pt x="8134" y="638877"/>
                            <a:pt x="24196" y="515684"/>
                          </a:cubicBezTo>
                          <a:cubicBezTo>
                            <a:pt x="49046" y="366184"/>
                            <a:pt x="25204" y="266004"/>
                            <a:pt x="24196" y="61245"/>
                          </a:cubicBezTo>
                          <a:cubicBezTo>
                            <a:pt x="16738" y="61771"/>
                            <a:pt x="5240" y="60251"/>
                            <a:pt x="0" y="61245"/>
                          </a:cubicBezTo>
                          <a:close/>
                        </a:path>
                        <a:path w="96785" h="918677" stroke="0" extrusionOk="0">
                          <a:moveTo>
                            <a:pt x="0" y="61245"/>
                          </a:moveTo>
                          <a:cubicBezTo>
                            <a:pt x="25363" y="32815"/>
                            <a:pt x="27256" y="27238"/>
                            <a:pt x="48392" y="0"/>
                          </a:cubicBezTo>
                          <a:cubicBezTo>
                            <a:pt x="69064" y="28971"/>
                            <a:pt x="84959" y="46504"/>
                            <a:pt x="96785" y="61245"/>
                          </a:cubicBezTo>
                          <a:cubicBezTo>
                            <a:pt x="84803" y="61998"/>
                            <a:pt x="83252" y="60786"/>
                            <a:pt x="72588" y="61245"/>
                          </a:cubicBezTo>
                          <a:cubicBezTo>
                            <a:pt x="55580" y="259822"/>
                            <a:pt x="91194" y="307353"/>
                            <a:pt x="72588" y="464238"/>
                          </a:cubicBezTo>
                          <a:cubicBezTo>
                            <a:pt x="45337" y="602207"/>
                            <a:pt x="50507" y="802804"/>
                            <a:pt x="72588" y="918677"/>
                          </a:cubicBezTo>
                          <a:cubicBezTo>
                            <a:pt x="49629" y="917898"/>
                            <a:pt x="45911" y="921443"/>
                            <a:pt x="24196" y="918677"/>
                          </a:cubicBezTo>
                          <a:cubicBezTo>
                            <a:pt x="35134" y="809698"/>
                            <a:pt x="28808" y="641770"/>
                            <a:pt x="24196" y="481386"/>
                          </a:cubicBezTo>
                          <a:cubicBezTo>
                            <a:pt x="24965" y="369908"/>
                            <a:pt x="34431" y="180558"/>
                            <a:pt x="24196" y="61245"/>
                          </a:cubicBezTo>
                          <a:cubicBezTo>
                            <a:pt x="17415" y="61291"/>
                            <a:pt x="6014" y="61782"/>
                            <a:pt x="0" y="61245"/>
                          </a:cubicBezTo>
                          <a:close/>
                        </a:path>
                        <a:path w="96785" h="918677" fill="none" stroke="0" extrusionOk="0">
                          <a:moveTo>
                            <a:pt x="0" y="61245"/>
                          </a:moveTo>
                          <a:cubicBezTo>
                            <a:pt x="27426" y="35606"/>
                            <a:pt x="30183" y="16166"/>
                            <a:pt x="48392" y="0"/>
                          </a:cubicBezTo>
                          <a:cubicBezTo>
                            <a:pt x="66909" y="21147"/>
                            <a:pt x="79957" y="34449"/>
                            <a:pt x="96785" y="61245"/>
                          </a:cubicBezTo>
                          <a:cubicBezTo>
                            <a:pt x="91746" y="59593"/>
                            <a:pt x="79492" y="62810"/>
                            <a:pt x="72588" y="61245"/>
                          </a:cubicBezTo>
                          <a:cubicBezTo>
                            <a:pt x="45171" y="228059"/>
                            <a:pt x="79074" y="386334"/>
                            <a:pt x="72588" y="464238"/>
                          </a:cubicBezTo>
                          <a:cubicBezTo>
                            <a:pt x="28950" y="552555"/>
                            <a:pt x="77639" y="757311"/>
                            <a:pt x="72588" y="918677"/>
                          </a:cubicBezTo>
                          <a:cubicBezTo>
                            <a:pt x="52312" y="915531"/>
                            <a:pt x="47047" y="918571"/>
                            <a:pt x="24196" y="918677"/>
                          </a:cubicBezTo>
                          <a:cubicBezTo>
                            <a:pt x="9650" y="720455"/>
                            <a:pt x="15993" y="643323"/>
                            <a:pt x="24196" y="515684"/>
                          </a:cubicBezTo>
                          <a:cubicBezTo>
                            <a:pt x="32076" y="366248"/>
                            <a:pt x="35406" y="254104"/>
                            <a:pt x="24196" y="61245"/>
                          </a:cubicBezTo>
                          <a:cubicBezTo>
                            <a:pt x="16553" y="60612"/>
                            <a:pt x="7327" y="59883"/>
                            <a:pt x="0" y="61245"/>
                          </a:cubicBezTo>
                          <a:close/>
                        </a:path>
                      </a:pathLst>
                    </a:cu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Arrow: Up 57">
              <a:extLst>
                <a:ext uri="{FF2B5EF4-FFF2-40B4-BE49-F238E27FC236}">
                  <a16:creationId xmlns:a16="http://schemas.microsoft.com/office/drawing/2014/main" id="{C48142C7-186B-AA40-A5D3-47499EB0EB37}"/>
                </a:ext>
              </a:extLst>
            </p:cNvPr>
            <p:cNvSpPr/>
            <p:nvPr/>
          </p:nvSpPr>
          <p:spPr>
            <a:xfrm rot="10800000">
              <a:off x="880745" y="4979352"/>
              <a:ext cx="96520" cy="918210"/>
            </a:xfrm>
            <a:custGeom>
              <a:avLst/>
              <a:gdLst>
                <a:gd name="connsiteX0" fmla="*/ 0 w 96520"/>
                <a:gd name="connsiteY0" fmla="*/ 61213 h 918210"/>
                <a:gd name="connsiteX1" fmla="*/ 48259 w 96520"/>
                <a:gd name="connsiteY1" fmla="*/ 0 h 918210"/>
                <a:gd name="connsiteX2" fmla="*/ 96520 w 96520"/>
                <a:gd name="connsiteY2" fmla="*/ 61213 h 918210"/>
                <a:gd name="connsiteX3" fmla="*/ 72389 w 96520"/>
                <a:gd name="connsiteY3" fmla="*/ 61213 h 918210"/>
                <a:gd name="connsiteX4" fmla="*/ 72389 w 96520"/>
                <a:gd name="connsiteY4" fmla="*/ 464002 h 918210"/>
                <a:gd name="connsiteX5" fmla="*/ 72389 w 96520"/>
                <a:gd name="connsiteY5" fmla="*/ 918210 h 918210"/>
                <a:gd name="connsiteX6" fmla="*/ 24129 w 96520"/>
                <a:gd name="connsiteY6" fmla="*/ 918210 h 918210"/>
                <a:gd name="connsiteX7" fmla="*/ 24129 w 96520"/>
                <a:gd name="connsiteY7" fmla="*/ 515421 h 918210"/>
                <a:gd name="connsiteX8" fmla="*/ 24129 w 96520"/>
                <a:gd name="connsiteY8" fmla="*/ 61213 h 918210"/>
                <a:gd name="connsiteX9" fmla="*/ 0 w 96520"/>
                <a:gd name="connsiteY9" fmla="*/ 61213 h 918210"/>
                <a:gd name="connsiteX0" fmla="*/ 0 w 96520"/>
                <a:gd name="connsiteY0" fmla="*/ 61213 h 918210"/>
                <a:gd name="connsiteX1" fmla="*/ 48259 w 96520"/>
                <a:gd name="connsiteY1" fmla="*/ 0 h 918210"/>
                <a:gd name="connsiteX2" fmla="*/ 96520 w 96520"/>
                <a:gd name="connsiteY2" fmla="*/ 61213 h 918210"/>
                <a:gd name="connsiteX3" fmla="*/ 72389 w 96520"/>
                <a:gd name="connsiteY3" fmla="*/ 61213 h 918210"/>
                <a:gd name="connsiteX4" fmla="*/ 72389 w 96520"/>
                <a:gd name="connsiteY4" fmla="*/ 464002 h 918210"/>
                <a:gd name="connsiteX5" fmla="*/ 72389 w 96520"/>
                <a:gd name="connsiteY5" fmla="*/ 918210 h 918210"/>
                <a:gd name="connsiteX6" fmla="*/ 24129 w 96520"/>
                <a:gd name="connsiteY6" fmla="*/ 918210 h 918210"/>
                <a:gd name="connsiteX7" fmla="*/ 24129 w 96520"/>
                <a:gd name="connsiteY7" fmla="*/ 481141 h 918210"/>
                <a:gd name="connsiteX8" fmla="*/ 24129 w 96520"/>
                <a:gd name="connsiteY8" fmla="*/ 61213 h 918210"/>
                <a:gd name="connsiteX9" fmla="*/ 0 w 96520"/>
                <a:gd name="connsiteY9" fmla="*/ 61213 h 918210"/>
                <a:gd name="connsiteX0" fmla="*/ 0 w 96520"/>
                <a:gd name="connsiteY0" fmla="*/ 61213 h 918210"/>
                <a:gd name="connsiteX1" fmla="*/ 48259 w 96520"/>
                <a:gd name="connsiteY1" fmla="*/ 0 h 918210"/>
                <a:gd name="connsiteX2" fmla="*/ 96520 w 96520"/>
                <a:gd name="connsiteY2" fmla="*/ 61213 h 918210"/>
                <a:gd name="connsiteX3" fmla="*/ 72389 w 96520"/>
                <a:gd name="connsiteY3" fmla="*/ 61213 h 918210"/>
                <a:gd name="connsiteX4" fmla="*/ 72389 w 96520"/>
                <a:gd name="connsiteY4" fmla="*/ 464002 h 918210"/>
                <a:gd name="connsiteX5" fmla="*/ 72389 w 96520"/>
                <a:gd name="connsiteY5" fmla="*/ 918210 h 918210"/>
                <a:gd name="connsiteX6" fmla="*/ 24129 w 96520"/>
                <a:gd name="connsiteY6" fmla="*/ 918210 h 918210"/>
                <a:gd name="connsiteX7" fmla="*/ 24129 w 96520"/>
                <a:gd name="connsiteY7" fmla="*/ 515421 h 918210"/>
                <a:gd name="connsiteX8" fmla="*/ 24129 w 96520"/>
                <a:gd name="connsiteY8" fmla="*/ 61213 h 918210"/>
                <a:gd name="connsiteX9" fmla="*/ 0 w 96520"/>
                <a:gd name="connsiteY9" fmla="*/ 61213 h 918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520" h="918210" fill="none" extrusionOk="0">
                  <a:moveTo>
                    <a:pt x="0" y="61213"/>
                  </a:moveTo>
                  <a:cubicBezTo>
                    <a:pt x="25818" y="42312"/>
                    <a:pt x="31742" y="18958"/>
                    <a:pt x="48259" y="0"/>
                  </a:cubicBezTo>
                  <a:cubicBezTo>
                    <a:pt x="62174" y="22768"/>
                    <a:pt x="78331" y="28668"/>
                    <a:pt x="96520" y="61213"/>
                  </a:cubicBezTo>
                  <a:cubicBezTo>
                    <a:pt x="90594" y="56876"/>
                    <a:pt x="79374" y="62871"/>
                    <a:pt x="72389" y="61213"/>
                  </a:cubicBezTo>
                  <a:cubicBezTo>
                    <a:pt x="70778" y="223763"/>
                    <a:pt x="71402" y="392248"/>
                    <a:pt x="72389" y="464002"/>
                  </a:cubicBezTo>
                  <a:cubicBezTo>
                    <a:pt x="22710" y="492974"/>
                    <a:pt x="85119" y="784877"/>
                    <a:pt x="72389" y="918210"/>
                  </a:cubicBezTo>
                  <a:cubicBezTo>
                    <a:pt x="50663" y="915770"/>
                    <a:pt x="45776" y="918378"/>
                    <a:pt x="24129" y="918210"/>
                  </a:cubicBezTo>
                  <a:cubicBezTo>
                    <a:pt x="14625" y="715163"/>
                    <a:pt x="-1547" y="626349"/>
                    <a:pt x="24129" y="515421"/>
                  </a:cubicBezTo>
                  <a:cubicBezTo>
                    <a:pt x="66058" y="350673"/>
                    <a:pt x="18655" y="248159"/>
                    <a:pt x="24129" y="61213"/>
                  </a:cubicBezTo>
                  <a:cubicBezTo>
                    <a:pt x="17115" y="62016"/>
                    <a:pt x="4777" y="60330"/>
                    <a:pt x="0" y="61213"/>
                  </a:cubicBezTo>
                  <a:close/>
                </a:path>
                <a:path w="96520" h="918210" stroke="0" extrusionOk="0">
                  <a:moveTo>
                    <a:pt x="0" y="61213"/>
                  </a:moveTo>
                  <a:cubicBezTo>
                    <a:pt x="26332" y="33314"/>
                    <a:pt x="27507" y="26853"/>
                    <a:pt x="48259" y="0"/>
                  </a:cubicBezTo>
                  <a:cubicBezTo>
                    <a:pt x="69813" y="31187"/>
                    <a:pt x="83559" y="43111"/>
                    <a:pt x="96520" y="61213"/>
                  </a:cubicBezTo>
                  <a:cubicBezTo>
                    <a:pt x="84541" y="62204"/>
                    <a:pt x="82812" y="61144"/>
                    <a:pt x="72389" y="61213"/>
                  </a:cubicBezTo>
                  <a:cubicBezTo>
                    <a:pt x="53744" y="261510"/>
                    <a:pt x="102425" y="311673"/>
                    <a:pt x="72389" y="464002"/>
                  </a:cubicBezTo>
                  <a:cubicBezTo>
                    <a:pt x="38925" y="591240"/>
                    <a:pt x="21977" y="802257"/>
                    <a:pt x="72389" y="918210"/>
                  </a:cubicBezTo>
                  <a:cubicBezTo>
                    <a:pt x="49307" y="917372"/>
                    <a:pt x="45077" y="921559"/>
                    <a:pt x="24129" y="918210"/>
                  </a:cubicBezTo>
                  <a:cubicBezTo>
                    <a:pt x="35324" y="776818"/>
                    <a:pt x="37009" y="655591"/>
                    <a:pt x="24129" y="481141"/>
                  </a:cubicBezTo>
                  <a:cubicBezTo>
                    <a:pt x="17428" y="386329"/>
                    <a:pt x="36899" y="179593"/>
                    <a:pt x="24129" y="61213"/>
                  </a:cubicBezTo>
                  <a:cubicBezTo>
                    <a:pt x="17138" y="60721"/>
                    <a:pt x="5099" y="61879"/>
                    <a:pt x="0" y="61213"/>
                  </a:cubicBezTo>
                  <a:close/>
                </a:path>
                <a:path w="96520" h="918210" fill="none" stroke="0" extrusionOk="0">
                  <a:moveTo>
                    <a:pt x="0" y="61213"/>
                  </a:moveTo>
                  <a:cubicBezTo>
                    <a:pt x="27218" y="34847"/>
                    <a:pt x="28398" y="13364"/>
                    <a:pt x="48259" y="0"/>
                  </a:cubicBezTo>
                  <a:cubicBezTo>
                    <a:pt x="66236" y="23114"/>
                    <a:pt x="79245" y="34633"/>
                    <a:pt x="96520" y="61213"/>
                  </a:cubicBezTo>
                  <a:cubicBezTo>
                    <a:pt x="92026" y="58360"/>
                    <a:pt x="79977" y="61637"/>
                    <a:pt x="72389" y="61213"/>
                  </a:cubicBezTo>
                  <a:cubicBezTo>
                    <a:pt x="54240" y="243390"/>
                    <a:pt x="84805" y="387942"/>
                    <a:pt x="72389" y="464002"/>
                  </a:cubicBezTo>
                  <a:cubicBezTo>
                    <a:pt x="23764" y="549990"/>
                    <a:pt x="81968" y="752325"/>
                    <a:pt x="72389" y="918210"/>
                  </a:cubicBezTo>
                  <a:cubicBezTo>
                    <a:pt x="51378" y="915511"/>
                    <a:pt x="46828" y="917192"/>
                    <a:pt x="24129" y="918210"/>
                  </a:cubicBezTo>
                  <a:cubicBezTo>
                    <a:pt x="14587" y="718753"/>
                    <a:pt x="11488" y="652534"/>
                    <a:pt x="24129" y="515421"/>
                  </a:cubicBezTo>
                  <a:cubicBezTo>
                    <a:pt x="57175" y="362941"/>
                    <a:pt x="40218" y="256936"/>
                    <a:pt x="24129" y="61213"/>
                  </a:cubicBezTo>
                  <a:cubicBezTo>
                    <a:pt x="16302" y="60947"/>
                    <a:pt x="7000" y="59875"/>
                    <a:pt x="0" y="61213"/>
                  </a:cubicBezTo>
                  <a:close/>
                </a:path>
                <a:path w="96520" h="918210" fill="none" stroke="0" extrusionOk="0">
                  <a:moveTo>
                    <a:pt x="0" y="61213"/>
                  </a:moveTo>
                  <a:cubicBezTo>
                    <a:pt x="28645" y="39772"/>
                    <a:pt x="29431" y="15421"/>
                    <a:pt x="48259" y="0"/>
                  </a:cubicBezTo>
                  <a:cubicBezTo>
                    <a:pt x="65777" y="21475"/>
                    <a:pt x="79615" y="31951"/>
                    <a:pt x="96520" y="61213"/>
                  </a:cubicBezTo>
                  <a:cubicBezTo>
                    <a:pt x="90863" y="57795"/>
                    <a:pt x="78790" y="64131"/>
                    <a:pt x="72389" y="61213"/>
                  </a:cubicBezTo>
                  <a:cubicBezTo>
                    <a:pt x="54508" y="225956"/>
                    <a:pt x="71756" y="393023"/>
                    <a:pt x="72389" y="464002"/>
                  </a:cubicBezTo>
                  <a:cubicBezTo>
                    <a:pt x="16625" y="520663"/>
                    <a:pt x="104633" y="766181"/>
                    <a:pt x="72389" y="918210"/>
                  </a:cubicBezTo>
                  <a:cubicBezTo>
                    <a:pt x="52040" y="915088"/>
                    <a:pt x="46211" y="918455"/>
                    <a:pt x="24129" y="918210"/>
                  </a:cubicBezTo>
                  <a:cubicBezTo>
                    <a:pt x="-1822" y="709718"/>
                    <a:pt x="7076" y="629080"/>
                    <a:pt x="24129" y="515421"/>
                  </a:cubicBezTo>
                  <a:cubicBezTo>
                    <a:pt x="49217" y="353311"/>
                    <a:pt x="27311" y="257997"/>
                    <a:pt x="24129" y="61213"/>
                  </a:cubicBezTo>
                  <a:cubicBezTo>
                    <a:pt x="16758" y="61595"/>
                    <a:pt x="6549" y="60097"/>
                    <a:pt x="0" y="6121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bg1">
                  <a:lumMod val="65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2402384733">
                    <a:custGeom>
                      <a:avLst/>
                      <a:gdLst>
                        <a:gd name="connsiteX0" fmla="*/ 0 w 96785"/>
                        <a:gd name="connsiteY0" fmla="*/ 61245 h 918677"/>
                        <a:gd name="connsiteX1" fmla="*/ 48392 w 96785"/>
                        <a:gd name="connsiteY1" fmla="*/ 0 h 918677"/>
                        <a:gd name="connsiteX2" fmla="*/ 96785 w 96785"/>
                        <a:gd name="connsiteY2" fmla="*/ 61245 h 918677"/>
                        <a:gd name="connsiteX3" fmla="*/ 72588 w 96785"/>
                        <a:gd name="connsiteY3" fmla="*/ 61245 h 918677"/>
                        <a:gd name="connsiteX4" fmla="*/ 72588 w 96785"/>
                        <a:gd name="connsiteY4" fmla="*/ 464238 h 918677"/>
                        <a:gd name="connsiteX5" fmla="*/ 72588 w 96785"/>
                        <a:gd name="connsiteY5" fmla="*/ 918677 h 918677"/>
                        <a:gd name="connsiteX6" fmla="*/ 24196 w 96785"/>
                        <a:gd name="connsiteY6" fmla="*/ 918677 h 918677"/>
                        <a:gd name="connsiteX7" fmla="*/ 24196 w 96785"/>
                        <a:gd name="connsiteY7" fmla="*/ 515684 h 918677"/>
                        <a:gd name="connsiteX8" fmla="*/ 24196 w 96785"/>
                        <a:gd name="connsiteY8" fmla="*/ 61245 h 918677"/>
                        <a:gd name="connsiteX9" fmla="*/ 0 w 96785"/>
                        <a:gd name="connsiteY9" fmla="*/ 61245 h 918677"/>
                        <a:gd name="connsiteX0" fmla="*/ 0 w 96785"/>
                        <a:gd name="connsiteY0" fmla="*/ 61245 h 918677"/>
                        <a:gd name="connsiteX1" fmla="*/ 48392 w 96785"/>
                        <a:gd name="connsiteY1" fmla="*/ 0 h 918677"/>
                        <a:gd name="connsiteX2" fmla="*/ 96785 w 96785"/>
                        <a:gd name="connsiteY2" fmla="*/ 61245 h 918677"/>
                        <a:gd name="connsiteX3" fmla="*/ 72588 w 96785"/>
                        <a:gd name="connsiteY3" fmla="*/ 61245 h 918677"/>
                        <a:gd name="connsiteX4" fmla="*/ 72588 w 96785"/>
                        <a:gd name="connsiteY4" fmla="*/ 464238 h 918677"/>
                        <a:gd name="connsiteX5" fmla="*/ 72588 w 96785"/>
                        <a:gd name="connsiteY5" fmla="*/ 918677 h 918677"/>
                        <a:gd name="connsiteX6" fmla="*/ 24196 w 96785"/>
                        <a:gd name="connsiteY6" fmla="*/ 918677 h 918677"/>
                        <a:gd name="connsiteX7" fmla="*/ 24196 w 96785"/>
                        <a:gd name="connsiteY7" fmla="*/ 481386 h 918677"/>
                        <a:gd name="connsiteX8" fmla="*/ 24196 w 96785"/>
                        <a:gd name="connsiteY8" fmla="*/ 61245 h 918677"/>
                        <a:gd name="connsiteX9" fmla="*/ 0 w 96785"/>
                        <a:gd name="connsiteY9" fmla="*/ 61245 h 9186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6785" h="918677" fill="none" extrusionOk="0">
                          <a:moveTo>
                            <a:pt x="0" y="61245"/>
                          </a:moveTo>
                          <a:cubicBezTo>
                            <a:pt x="25299" y="37515"/>
                            <a:pt x="31244" y="17827"/>
                            <a:pt x="48392" y="0"/>
                          </a:cubicBezTo>
                          <a:cubicBezTo>
                            <a:pt x="64751" y="22068"/>
                            <a:pt x="78386" y="31201"/>
                            <a:pt x="96785" y="61245"/>
                          </a:cubicBezTo>
                          <a:cubicBezTo>
                            <a:pt x="91318" y="58283"/>
                            <a:pt x="79694" y="62500"/>
                            <a:pt x="72588" y="61245"/>
                          </a:cubicBezTo>
                          <a:cubicBezTo>
                            <a:pt x="64092" y="226186"/>
                            <a:pt x="73238" y="390819"/>
                            <a:pt x="72588" y="464238"/>
                          </a:cubicBezTo>
                          <a:cubicBezTo>
                            <a:pt x="41011" y="515757"/>
                            <a:pt x="82791" y="781586"/>
                            <a:pt x="72588" y="918677"/>
                          </a:cubicBezTo>
                          <a:cubicBezTo>
                            <a:pt x="51320" y="916035"/>
                            <a:pt x="46573" y="918643"/>
                            <a:pt x="24196" y="918677"/>
                          </a:cubicBezTo>
                          <a:cubicBezTo>
                            <a:pt x="15615" y="717623"/>
                            <a:pt x="8134" y="638877"/>
                            <a:pt x="24196" y="515684"/>
                          </a:cubicBezTo>
                          <a:cubicBezTo>
                            <a:pt x="49046" y="366184"/>
                            <a:pt x="25204" y="266004"/>
                            <a:pt x="24196" y="61245"/>
                          </a:cubicBezTo>
                          <a:cubicBezTo>
                            <a:pt x="16738" y="61771"/>
                            <a:pt x="5240" y="60251"/>
                            <a:pt x="0" y="61245"/>
                          </a:cubicBezTo>
                          <a:close/>
                        </a:path>
                        <a:path w="96785" h="918677" stroke="0" extrusionOk="0">
                          <a:moveTo>
                            <a:pt x="0" y="61245"/>
                          </a:moveTo>
                          <a:cubicBezTo>
                            <a:pt x="25363" y="32815"/>
                            <a:pt x="27256" y="27238"/>
                            <a:pt x="48392" y="0"/>
                          </a:cubicBezTo>
                          <a:cubicBezTo>
                            <a:pt x="69064" y="28971"/>
                            <a:pt x="84959" y="46504"/>
                            <a:pt x="96785" y="61245"/>
                          </a:cubicBezTo>
                          <a:cubicBezTo>
                            <a:pt x="84803" y="61998"/>
                            <a:pt x="83252" y="60786"/>
                            <a:pt x="72588" y="61245"/>
                          </a:cubicBezTo>
                          <a:cubicBezTo>
                            <a:pt x="55580" y="259822"/>
                            <a:pt x="91194" y="307353"/>
                            <a:pt x="72588" y="464238"/>
                          </a:cubicBezTo>
                          <a:cubicBezTo>
                            <a:pt x="45337" y="602207"/>
                            <a:pt x="50507" y="802804"/>
                            <a:pt x="72588" y="918677"/>
                          </a:cubicBezTo>
                          <a:cubicBezTo>
                            <a:pt x="49629" y="917898"/>
                            <a:pt x="45911" y="921443"/>
                            <a:pt x="24196" y="918677"/>
                          </a:cubicBezTo>
                          <a:cubicBezTo>
                            <a:pt x="35134" y="809698"/>
                            <a:pt x="28808" y="641770"/>
                            <a:pt x="24196" y="481386"/>
                          </a:cubicBezTo>
                          <a:cubicBezTo>
                            <a:pt x="24965" y="369908"/>
                            <a:pt x="34431" y="180558"/>
                            <a:pt x="24196" y="61245"/>
                          </a:cubicBezTo>
                          <a:cubicBezTo>
                            <a:pt x="17415" y="61291"/>
                            <a:pt x="6014" y="61782"/>
                            <a:pt x="0" y="61245"/>
                          </a:cubicBezTo>
                          <a:close/>
                        </a:path>
                        <a:path w="96785" h="918677" fill="none" stroke="0" extrusionOk="0">
                          <a:moveTo>
                            <a:pt x="0" y="61245"/>
                          </a:moveTo>
                          <a:cubicBezTo>
                            <a:pt x="27426" y="35606"/>
                            <a:pt x="30183" y="16166"/>
                            <a:pt x="48392" y="0"/>
                          </a:cubicBezTo>
                          <a:cubicBezTo>
                            <a:pt x="66909" y="21147"/>
                            <a:pt x="79957" y="34449"/>
                            <a:pt x="96785" y="61245"/>
                          </a:cubicBezTo>
                          <a:cubicBezTo>
                            <a:pt x="91746" y="59593"/>
                            <a:pt x="79492" y="62810"/>
                            <a:pt x="72588" y="61245"/>
                          </a:cubicBezTo>
                          <a:cubicBezTo>
                            <a:pt x="45171" y="228059"/>
                            <a:pt x="79074" y="386334"/>
                            <a:pt x="72588" y="464238"/>
                          </a:cubicBezTo>
                          <a:cubicBezTo>
                            <a:pt x="28950" y="552555"/>
                            <a:pt x="77639" y="757311"/>
                            <a:pt x="72588" y="918677"/>
                          </a:cubicBezTo>
                          <a:cubicBezTo>
                            <a:pt x="52312" y="915531"/>
                            <a:pt x="47047" y="918571"/>
                            <a:pt x="24196" y="918677"/>
                          </a:cubicBezTo>
                          <a:cubicBezTo>
                            <a:pt x="9650" y="720455"/>
                            <a:pt x="15993" y="643323"/>
                            <a:pt x="24196" y="515684"/>
                          </a:cubicBezTo>
                          <a:cubicBezTo>
                            <a:pt x="32076" y="366248"/>
                            <a:pt x="35406" y="254104"/>
                            <a:pt x="24196" y="61245"/>
                          </a:cubicBezTo>
                          <a:cubicBezTo>
                            <a:pt x="16553" y="60612"/>
                            <a:pt x="7327" y="59883"/>
                            <a:pt x="0" y="61245"/>
                          </a:cubicBezTo>
                          <a:close/>
                        </a:path>
                      </a:pathLst>
                    </a:cu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67BF8B0A-C8EB-4A47-9D9B-5DCF2D84C519}"/>
              </a:ext>
            </a:extLst>
          </p:cNvPr>
          <p:cNvSpPr txBox="1"/>
          <p:nvPr/>
        </p:nvSpPr>
        <p:spPr>
          <a:xfrm>
            <a:off x="323609" y="5368581"/>
            <a:ext cx="6839999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GB" sz="1200" b="1" dirty="0"/>
              <a:t>Step Three: </a:t>
            </a:r>
            <a:r>
              <a:rPr lang="en-GB" sz="1200" dirty="0"/>
              <a:t>Use the space below to provide a justification for the selection of your media content. You may want to thinking about the following questions:</a:t>
            </a:r>
          </a:p>
          <a:p>
            <a:pPr marL="447675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What topics, issues and debates to you anticipate will they contain and is this useful?</a:t>
            </a:r>
          </a:p>
          <a:p>
            <a:pPr marL="447675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Whose perspective do they represent and why is this relevant to your foresight work?</a:t>
            </a:r>
          </a:p>
          <a:p>
            <a:pPr marL="447675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Why are they useful source material for horizon scanning about your focus area?</a:t>
            </a:r>
          </a:p>
          <a:p>
            <a:pPr algn="just">
              <a:spcAft>
                <a:spcPts val="600"/>
              </a:spcAft>
            </a:pPr>
            <a:r>
              <a:rPr lang="en-GB" sz="1200" dirty="0"/>
              <a:t>Write about 4 - 8 bullet points, detailing your reasons. After completing this task, if you feel other media content maybe more suitable, go back and adjust your selections. </a:t>
            </a:r>
          </a:p>
        </p:txBody>
      </p:sp>
      <p:sp>
        <p:nvSpPr>
          <p:cNvPr id="35" name="Rectangle 11">
            <a:extLst>
              <a:ext uri="{FF2B5EF4-FFF2-40B4-BE49-F238E27FC236}">
                <a16:creationId xmlns:a16="http://schemas.microsoft.com/office/drawing/2014/main" id="{4D331518-6851-499B-B99F-FD84AA2F0DA0}"/>
              </a:ext>
            </a:extLst>
          </p:cNvPr>
          <p:cNvSpPr/>
          <p:nvPr/>
        </p:nvSpPr>
        <p:spPr>
          <a:xfrm>
            <a:off x="359837" y="7219546"/>
            <a:ext cx="6839585" cy="2703656"/>
          </a:xfrm>
          <a:custGeom>
            <a:avLst/>
            <a:gdLst>
              <a:gd name="connsiteX0" fmla="*/ 0 w 6839585"/>
              <a:gd name="connsiteY0" fmla="*/ 0 h 2703656"/>
              <a:gd name="connsiteX1" fmla="*/ 6839585 w 6839585"/>
              <a:gd name="connsiteY1" fmla="*/ 0 h 2703656"/>
              <a:gd name="connsiteX2" fmla="*/ 6839585 w 6839585"/>
              <a:gd name="connsiteY2" fmla="*/ 2703656 h 2703656"/>
              <a:gd name="connsiteX3" fmla="*/ 0 w 6839585"/>
              <a:gd name="connsiteY3" fmla="*/ 2703656 h 2703656"/>
              <a:gd name="connsiteX4" fmla="*/ 0 w 6839585"/>
              <a:gd name="connsiteY4" fmla="*/ 0 h 2703656"/>
              <a:gd name="connsiteX0" fmla="*/ 0 w 6839585"/>
              <a:gd name="connsiteY0" fmla="*/ 0 h 2703656"/>
              <a:gd name="connsiteX1" fmla="*/ 6839585 w 6839585"/>
              <a:gd name="connsiteY1" fmla="*/ 0 h 2703656"/>
              <a:gd name="connsiteX2" fmla="*/ 6839585 w 6839585"/>
              <a:gd name="connsiteY2" fmla="*/ 2703656 h 2703656"/>
              <a:gd name="connsiteX3" fmla="*/ 0 w 6839585"/>
              <a:gd name="connsiteY3" fmla="*/ 2703656 h 2703656"/>
              <a:gd name="connsiteX4" fmla="*/ 0 w 6839585"/>
              <a:gd name="connsiteY4" fmla="*/ 0 h 2703656"/>
              <a:gd name="connsiteX0" fmla="*/ 0 w 6839585"/>
              <a:gd name="connsiteY0" fmla="*/ 0 h 2703656"/>
              <a:gd name="connsiteX1" fmla="*/ 6839585 w 6839585"/>
              <a:gd name="connsiteY1" fmla="*/ 0 h 2703656"/>
              <a:gd name="connsiteX2" fmla="*/ 6839585 w 6839585"/>
              <a:gd name="connsiteY2" fmla="*/ 2703656 h 2703656"/>
              <a:gd name="connsiteX3" fmla="*/ 0 w 6839585"/>
              <a:gd name="connsiteY3" fmla="*/ 2703656 h 2703656"/>
              <a:gd name="connsiteX4" fmla="*/ 0 w 6839585"/>
              <a:gd name="connsiteY4" fmla="*/ 0 h 2703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39585" h="2703656" fill="none" extrusionOk="0">
                <a:moveTo>
                  <a:pt x="0" y="0"/>
                </a:moveTo>
                <a:cubicBezTo>
                  <a:pt x="881103" y="-197182"/>
                  <a:pt x="3105135" y="-218126"/>
                  <a:pt x="6839585" y="0"/>
                </a:cubicBezTo>
                <a:cubicBezTo>
                  <a:pt x="6559091" y="173471"/>
                  <a:pt x="6756609" y="1568047"/>
                  <a:pt x="6839585" y="2703656"/>
                </a:cubicBezTo>
                <a:cubicBezTo>
                  <a:pt x="4550877" y="2478715"/>
                  <a:pt x="3094681" y="2645109"/>
                  <a:pt x="0" y="2703656"/>
                </a:cubicBezTo>
                <a:cubicBezTo>
                  <a:pt x="241884" y="2706068"/>
                  <a:pt x="-270753" y="1230164"/>
                  <a:pt x="0" y="0"/>
                </a:cubicBezTo>
                <a:close/>
              </a:path>
              <a:path w="6839585" h="2703656" stroke="0" extrusionOk="0">
                <a:moveTo>
                  <a:pt x="0" y="0"/>
                </a:moveTo>
                <a:cubicBezTo>
                  <a:pt x="1226512" y="-235328"/>
                  <a:pt x="4675565" y="-163880"/>
                  <a:pt x="6839585" y="0"/>
                </a:cubicBezTo>
                <a:cubicBezTo>
                  <a:pt x="6726165" y="1067438"/>
                  <a:pt x="6840860" y="1540356"/>
                  <a:pt x="6839585" y="2703656"/>
                </a:cubicBezTo>
                <a:cubicBezTo>
                  <a:pt x="3751296" y="2690679"/>
                  <a:pt x="2640734" y="2773004"/>
                  <a:pt x="0" y="2703656"/>
                </a:cubicBezTo>
                <a:cubicBezTo>
                  <a:pt x="-105337" y="1590965"/>
                  <a:pt x="107797" y="971764"/>
                  <a:pt x="0" y="0"/>
                </a:cubicBezTo>
                <a:close/>
              </a:path>
              <a:path w="6839585" h="2703656" fill="none" stroke="0" extrusionOk="0">
                <a:moveTo>
                  <a:pt x="0" y="0"/>
                </a:moveTo>
                <a:cubicBezTo>
                  <a:pt x="1029159" y="-332999"/>
                  <a:pt x="3862859" y="26742"/>
                  <a:pt x="6839585" y="0"/>
                </a:cubicBezTo>
                <a:cubicBezTo>
                  <a:pt x="6695628" y="269491"/>
                  <a:pt x="6880226" y="1326944"/>
                  <a:pt x="6839585" y="2703656"/>
                </a:cubicBezTo>
                <a:cubicBezTo>
                  <a:pt x="3873337" y="2710651"/>
                  <a:pt x="2961095" y="2959456"/>
                  <a:pt x="0" y="2703656"/>
                </a:cubicBezTo>
                <a:cubicBezTo>
                  <a:pt x="12650" y="2514392"/>
                  <a:pt x="132682" y="1145605"/>
                  <a:pt x="0" y="0"/>
                </a:cubicBezTo>
                <a:close/>
              </a:path>
              <a:path w="6839585" h="2703656" fill="none" stroke="0" extrusionOk="0">
                <a:moveTo>
                  <a:pt x="0" y="0"/>
                </a:moveTo>
                <a:cubicBezTo>
                  <a:pt x="900441" y="-188989"/>
                  <a:pt x="3216500" y="-374897"/>
                  <a:pt x="6839585" y="0"/>
                </a:cubicBezTo>
                <a:cubicBezTo>
                  <a:pt x="6571701" y="132457"/>
                  <a:pt x="6678296" y="1522307"/>
                  <a:pt x="6839585" y="2703656"/>
                </a:cubicBezTo>
                <a:cubicBezTo>
                  <a:pt x="4314632" y="2559606"/>
                  <a:pt x="2955927" y="2723760"/>
                  <a:pt x="0" y="2703656"/>
                </a:cubicBezTo>
                <a:cubicBezTo>
                  <a:pt x="347716" y="2469241"/>
                  <a:pt x="-167302" y="1319483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4113023514">
                  <a:custGeom>
                    <a:avLst/>
                    <a:gdLst>
                      <a:gd name="connsiteX0" fmla="*/ 0 w 6839585"/>
                      <a:gd name="connsiteY0" fmla="*/ 0 h 2703656"/>
                      <a:gd name="connsiteX1" fmla="*/ 6839585 w 6839585"/>
                      <a:gd name="connsiteY1" fmla="*/ 0 h 2703656"/>
                      <a:gd name="connsiteX2" fmla="*/ 6839585 w 6839585"/>
                      <a:gd name="connsiteY2" fmla="*/ 2703656 h 2703656"/>
                      <a:gd name="connsiteX3" fmla="*/ 0 w 6839585"/>
                      <a:gd name="connsiteY3" fmla="*/ 2703656 h 2703656"/>
                      <a:gd name="connsiteX4" fmla="*/ 0 w 6839585"/>
                      <a:gd name="connsiteY4" fmla="*/ 0 h 2703656"/>
                      <a:gd name="connsiteX0" fmla="*/ 0 w 6839585"/>
                      <a:gd name="connsiteY0" fmla="*/ 0 h 2703656"/>
                      <a:gd name="connsiteX1" fmla="*/ 6839585 w 6839585"/>
                      <a:gd name="connsiteY1" fmla="*/ 0 h 2703656"/>
                      <a:gd name="connsiteX2" fmla="*/ 6839585 w 6839585"/>
                      <a:gd name="connsiteY2" fmla="*/ 2703656 h 2703656"/>
                      <a:gd name="connsiteX3" fmla="*/ 0 w 6839585"/>
                      <a:gd name="connsiteY3" fmla="*/ 2703656 h 2703656"/>
                      <a:gd name="connsiteX4" fmla="*/ 0 w 6839585"/>
                      <a:gd name="connsiteY4" fmla="*/ 0 h 27036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39585" h="2703656" fill="none" extrusionOk="0">
                        <a:moveTo>
                          <a:pt x="0" y="0"/>
                        </a:moveTo>
                        <a:cubicBezTo>
                          <a:pt x="888361" y="-102467"/>
                          <a:pt x="3411318" y="5888"/>
                          <a:pt x="6839585" y="0"/>
                        </a:cubicBezTo>
                        <a:cubicBezTo>
                          <a:pt x="6686528" y="302309"/>
                          <a:pt x="6794801" y="1466991"/>
                          <a:pt x="6839585" y="2703656"/>
                        </a:cubicBezTo>
                        <a:cubicBezTo>
                          <a:pt x="4425575" y="2505788"/>
                          <a:pt x="2999679" y="2781047"/>
                          <a:pt x="0" y="2703656"/>
                        </a:cubicBezTo>
                        <a:cubicBezTo>
                          <a:pt x="123656" y="2536584"/>
                          <a:pt x="-229995" y="1198689"/>
                          <a:pt x="0" y="0"/>
                        </a:cubicBezTo>
                        <a:close/>
                      </a:path>
                      <a:path w="6839585" h="2703656" stroke="0" extrusionOk="0">
                        <a:moveTo>
                          <a:pt x="0" y="0"/>
                        </a:moveTo>
                        <a:cubicBezTo>
                          <a:pt x="1674951" y="-204787"/>
                          <a:pt x="4500598" y="-206825"/>
                          <a:pt x="6839585" y="0"/>
                        </a:cubicBezTo>
                        <a:cubicBezTo>
                          <a:pt x="6766042" y="1046216"/>
                          <a:pt x="6848956" y="1556908"/>
                          <a:pt x="6839585" y="2703656"/>
                        </a:cubicBezTo>
                        <a:cubicBezTo>
                          <a:pt x="5066321" y="2698126"/>
                          <a:pt x="1880211" y="2709463"/>
                          <a:pt x="0" y="2703656"/>
                        </a:cubicBezTo>
                        <a:cubicBezTo>
                          <a:pt x="-26101" y="1587736"/>
                          <a:pt x="78257" y="921517"/>
                          <a:pt x="0" y="0"/>
                        </a:cubicBezTo>
                        <a:close/>
                      </a:path>
                      <a:path w="6839585" h="2703656" fill="none" stroke="0" extrusionOk="0">
                        <a:moveTo>
                          <a:pt x="0" y="0"/>
                        </a:moveTo>
                        <a:cubicBezTo>
                          <a:pt x="965176" y="-253391"/>
                          <a:pt x="3509541" y="-132042"/>
                          <a:pt x="6839585" y="0"/>
                        </a:cubicBezTo>
                        <a:cubicBezTo>
                          <a:pt x="6665793" y="261241"/>
                          <a:pt x="6799286" y="1410117"/>
                          <a:pt x="6839585" y="2703656"/>
                        </a:cubicBezTo>
                        <a:cubicBezTo>
                          <a:pt x="4105445" y="2597822"/>
                          <a:pt x="2802647" y="2861300"/>
                          <a:pt x="0" y="2703656"/>
                        </a:cubicBezTo>
                        <a:cubicBezTo>
                          <a:pt x="43896" y="2355969"/>
                          <a:pt x="-28782" y="118193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525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ECFF2752E91F4697328BB50938CB7B" ma:contentTypeVersion="12" ma:contentTypeDescription="Create a new document." ma:contentTypeScope="" ma:versionID="4c3b7e2393376e44e28bc5ca8ca2286e">
  <xsd:schema xmlns:xsd="http://www.w3.org/2001/XMLSchema" xmlns:xs="http://www.w3.org/2001/XMLSchema" xmlns:p="http://schemas.microsoft.com/office/2006/metadata/properties" xmlns:ns2="d6485213-0b36-4a46-b669-815c22517823" xmlns:ns3="9af45b3e-bb1f-475e-b069-273074ab15bf" targetNamespace="http://schemas.microsoft.com/office/2006/metadata/properties" ma:root="true" ma:fieldsID="17ea8792d51225da3f254400c9478110" ns2:_="" ns3:_="">
    <xsd:import namespace="d6485213-0b36-4a46-b669-815c22517823"/>
    <xsd:import namespace="9af45b3e-bb1f-475e-b069-273074ab15b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485213-0b36-4a46-b669-815c2251782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f45b3e-bb1f-475e-b069-273074ab15b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36C61D1-890B-4CC0-937B-357FAD3DFEDC}">
  <ds:schemaRefs>
    <ds:schemaRef ds:uri="9af45b3e-bb1f-475e-b069-273074ab15bf"/>
    <ds:schemaRef ds:uri="d6485213-0b36-4a46-b669-815c2251782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3530642-FFD9-40ED-8227-ED39C68B2B18}">
  <ds:schemaRefs>
    <ds:schemaRef ds:uri="9af45b3e-bb1f-475e-b069-273074ab15bf"/>
    <ds:schemaRef ds:uri="d6485213-0b36-4a46-b669-815c2251782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9E5AA97B-23F0-4ACE-A900-9D1D57A1998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</TotalTime>
  <Words>352</Words>
  <Application>Microsoft Office PowerPoint</Application>
  <PresentationFormat>Custom</PresentationFormat>
  <Paragraphs>74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D5.1 Media Discourse Foresight Guide</dc:title>
  <dc:creator>Trang Nguyen</dc:creator>
  <cp:lastModifiedBy>Trang Nguyen</cp:lastModifiedBy>
  <cp:revision>16</cp:revision>
  <cp:lastPrinted>2021-07-23T07:43:31Z</cp:lastPrinted>
  <dcterms:created xsi:type="dcterms:W3CDTF">2021-06-11T10:44:34Z</dcterms:created>
  <dcterms:modified xsi:type="dcterms:W3CDTF">2021-09-20T14:40:41Z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0x0101009AECFF2752E91F4697328BB50938CB7B</vt:lpwstr>
  </property>
</Properties>
</file>